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sldIdLst>
    <p:sldId id="256" r:id="rId5"/>
  </p:sldIdLst>
  <p:sldSz cx="35999738" cy="327596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F892FC-FB34-68B8-435F-6BDE64460574}" name="Manon GILSON" initials="MG" userId="S::534461@umons.ac.be::7babb08c-e7c2-403f-8aa5-128d8e729c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A139"/>
    <a:srgbClr val="CB8927"/>
    <a:srgbClr val="E5C783"/>
    <a:srgbClr val="BE7619"/>
    <a:srgbClr val="FBE3D6"/>
    <a:srgbClr val="F2AA84"/>
    <a:srgbClr val="D45C46"/>
    <a:srgbClr val="EE8F60"/>
    <a:srgbClr val="F8B85A"/>
    <a:srgbClr val="F3C3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72056-A905-43A9-AAE5-F242674BB67E}" v="192" dt="2025-10-22T16:19:35.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p:scale>
          <a:sx n="20" d="100"/>
          <a:sy n="20" d="100"/>
        </p:scale>
        <p:origin x="1589" y="-4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8/10/relationships/authors" Target="authors.xml"/><Relationship Id="rId5" Type="http://schemas.openxmlformats.org/officeDocument/2006/relationships/slide" Target="slides/slide1.xml"/><Relationship Id="rId1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699986" y="5361365"/>
            <a:ext cx="30599777" cy="11405211"/>
          </a:xfrm>
        </p:spPr>
        <p:txBody>
          <a:bodyPr anchor="b"/>
          <a:lstStyle>
            <a:lvl1pPr algn="ctr">
              <a:defRPr sz="23624"/>
            </a:lvl1pPr>
          </a:lstStyle>
          <a:p>
            <a:r>
              <a:rPr lang="fr-FR"/>
              <a:t>Modifiez le style du titre</a:t>
            </a:r>
            <a:endParaRPr lang="en-US" dirty="0"/>
          </a:p>
        </p:txBody>
      </p:sp>
      <p:sp>
        <p:nvSpPr>
          <p:cNvPr id="3" name="Subtitle 2"/>
          <p:cNvSpPr>
            <a:spLocks noGrp="1"/>
          </p:cNvSpPr>
          <p:nvPr>
            <p:ph type="subTitle" idx="1"/>
          </p:nvPr>
        </p:nvSpPr>
        <p:spPr>
          <a:xfrm>
            <a:off x="4499967" y="17206405"/>
            <a:ext cx="26999804" cy="7909330"/>
          </a:xfrm>
        </p:spPr>
        <p:txBody>
          <a:bodyPr/>
          <a:lstStyle>
            <a:lvl1pPr marL="0" indent="0" algn="ctr">
              <a:buNone/>
              <a:defRPr sz="9451"/>
            </a:lvl1pPr>
            <a:lvl2pPr marL="1800168" indent="0" algn="ctr">
              <a:buNone/>
              <a:defRPr sz="7874"/>
            </a:lvl2pPr>
            <a:lvl3pPr marL="3600336" indent="0" algn="ctr">
              <a:buNone/>
              <a:defRPr sz="7088"/>
            </a:lvl3pPr>
            <a:lvl4pPr marL="5400504" indent="0" algn="ctr">
              <a:buNone/>
              <a:defRPr sz="6299"/>
            </a:lvl4pPr>
            <a:lvl5pPr marL="7200670" indent="0" algn="ctr">
              <a:buNone/>
              <a:defRPr sz="6299"/>
            </a:lvl5pPr>
            <a:lvl6pPr marL="9000838" indent="0" algn="ctr">
              <a:buNone/>
              <a:defRPr sz="6299"/>
            </a:lvl6pPr>
            <a:lvl7pPr marL="10801006" indent="0" algn="ctr">
              <a:buNone/>
              <a:defRPr sz="6299"/>
            </a:lvl7pPr>
            <a:lvl8pPr marL="12601175" indent="0" algn="ctr">
              <a:buNone/>
              <a:defRPr sz="6299"/>
            </a:lvl8pPr>
            <a:lvl9pPr marL="14401343" indent="0" algn="ctr">
              <a:buNone/>
              <a:defRPr sz="6299"/>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1A9479B-86D5-4399-9349-133F90642AAC}" type="datetimeFigureOut">
              <a:rPr lang="en-NL" smtClean="0"/>
              <a:t>10/22/2025</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3552935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1A9479B-86D5-4399-9349-133F90642AAC}" type="datetimeFigureOut">
              <a:rPr lang="en-NL" smtClean="0"/>
              <a:t>10/22/2025</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179160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762314" y="1744148"/>
            <a:ext cx="7762444" cy="2776228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474985" y="1744148"/>
            <a:ext cx="22837334" cy="277622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1A9479B-86D5-4399-9349-133F90642AAC}" type="datetimeFigureOut">
              <a:rPr lang="en-NL" smtClean="0"/>
              <a:t>10/22/2025</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415241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1A9479B-86D5-4399-9349-133F90642AAC}" type="datetimeFigureOut">
              <a:rPr lang="en-NL" smtClean="0"/>
              <a:t>10/22/2025</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81369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456234" y="8167172"/>
            <a:ext cx="31049774" cy="13627102"/>
          </a:xfrm>
        </p:spPr>
        <p:txBody>
          <a:bodyPr anchor="b"/>
          <a:lstStyle>
            <a:lvl1pPr>
              <a:defRPr sz="23624"/>
            </a:lvl1pPr>
          </a:lstStyle>
          <a:p>
            <a:r>
              <a:rPr lang="fr-FR"/>
              <a:t>Modifiez le style du titre</a:t>
            </a:r>
            <a:endParaRPr lang="en-US" dirty="0"/>
          </a:p>
        </p:txBody>
      </p:sp>
      <p:sp>
        <p:nvSpPr>
          <p:cNvPr id="3" name="Text Placeholder 2"/>
          <p:cNvSpPr>
            <a:spLocks noGrp="1"/>
          </p:cNvSpPr>
          <p:nvPr>
            <p:ph type="body" idx="1"/>
          </p:nvPr>
        </p:nvSpPr>
        <p:spPr>
          <a:xfrm>
            <a:off x="2456234" y="21923195"/>
            <a:ext cx="31049774" cy="7166171"/>
          </a:xfrm>
        </p:spPr>
        <p:txBody>
          <a:bodyPr/>
          <a:lstStyle>
            <a:lvl1pPr marL="0" indent="0">
              <a:buNone/>
              <a:defRPr sz="9451">
                <a:solidFill>
                  <a:schemeClr val="tx1">
                    <a:tint val="82000"/>
                  </a:schemeClr>
                </a:solidFill>
              </a:defRPr>
            </a:lvl1pPr>
            <a:lvl2pPr marL="1800168" indent="0">
              <a:buNone/>
              <a:defRPr sz="7874">
                <a:solidFill>
                  <a:schemeClr val="tx1">
                    <a:tint val="82000"/>
                  </a:schemeClr>
                </a:solidFill>
              </a:defRPr>
            </a:lvl2pPr>
            <a:lvl3pPr marL="3600336" indent="0">
              <a:buNone/>
              <a:defRPr sz="7088">
                <a:solidFill>
                  <a:schemeClr val="tx1">
                    <a:tint val="82000"/>
                  </a:schemeClr>
                </a:solidFill>
              </a:defRPr>
            </a:lvl3pPr>
            <a:lvl4pPr marL="5400504" indent="0">
              <a:buNone/>
              <a:defRPr sz="6299">
                <a:solidFill>
                  <a:schemeClr val="tx1">
                    <a:tint val="82000"/>
                  </a:schemeClr>
                </a:solidFill>
              </a:defRPr>
            </a:lvl4pPr>
            <a:lvl5pPr marL="7200670" indent="0">
              <a:buNone/>
              <a:defRPr sz="6299">
                <a:solidFill>
                  <a:schemeClr val="tx1">
                    <a:tint val="82000"/>
                  </a:schemeClr>
                </a:solidFill>
              </a:defRPr>
            </a:lvl5pPr>
            <a:lvl6pPr marL="9000838" indent="0">
              <a:buNone/>
              <a:defRPr sz="6299">
                <a:solidFill>
                  <a:schemeClr val="tx1">
                    <a:tint val="82000"/>
                  </a:schemeClr>
                </a:solidFill>
              </a:defRPr>
            </a:lvl6pPr>
            <a:lvl7pPr marL="10801006" indent="0">
              <a:buNone/>
              <a:defRPr sz="6299">
                <a:solidFill>
                  <a:schemeClr val="tx1">
                    <a:tint val="82000"/>
                  </a:schemeClr>
                </a:solidFill>
              </a:defRPr>
            </a:lvl7pPr>
            <a:lvl8pPr marL="12601175" indent="0">
              <a:buNone/>
              <a:defRPr sz="6299">
                <a:solidFill>
                  <a:schemeClr val="tx1">
                    <a:tint val="82000"/>
                  </a:schemeClr>
                </a:solidFill>
              </a:defRPr>
            </a:lvl8pPr>
            <a:lvl9pPr marL="14401343" indent="0">
              <a:buNone/>
              <a:defRPr sz="6299">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1A9479B-86D5-4399-9349-133F90642AAC}" type="datetimeFigureOut">
              <a:rPr lang="en-NL" smtClean="0"/>
              <a:t>10/22/2025</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137521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474987" y="8720743"/>
            <a:ext cx="15299889" cy="2078569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8224871" y="8720743"/>
            <a:ext cx="15299889" cy="2078569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1A9479B-86D5-4399-9349-133F90642AAC}" type="datetimeFigureOut">
              <a:rPr lang="en-NL" smtClean="0"/>
              <a:t>10/22/2025</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208712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479671" y="1744158"/>
            <a:ext cx="31049774" cy="6332018"/>
          </a:xfrm>
        </p:spPr>
        <p:txBody>
          <a:bodyPr/>
          <a:lstStyle/>
          <a:p>
            <a:r>
              <a:rPr lang="fr-FR"/>
              <a:t>Modifiez le style du titre</a:t>
            </a:r>
            <a:endParaRPr lang="en-US" dirty="0"/>
          </a:p>
        </p:txBody>
      </p:sp>
      <p:sp>
        <p:nvSpPr>
          <p:cNvPr id="3" name="Text Placeholder 2"/>
          <p:cNvSpPr>
            <a:spLocks noGrp="1"/>
          </p:cNvSpPr>
          <p:nvPr>
            <p:ph type="body" idx="1"/>
          </p:nvPr>
        </p:nvSpPr>
        <p:spPr>
          <a:xfrm>
            <a:off x="2479676" y="8030669"/>
            <a:ext cx="15229574" cy="3935706"/>
          </a:xfrm>
        </p:spPr>
        <p:txBody>
          <a:bodyPr anchor="b"/>
          <a:lstStyle>
            <a:lvl1pPr marL="0" indent="0">
              <a:buNone/>
              <a:defRPr sz="9451" b="1"/>
            </a:lvl1pPr>
            <a:lvl2pPr marL="1800168" indent="0">
              <a:buNone/>
              <a:defRPr sz="7874" b="1"/>
            </a:lvl2pPr>
            <a:lvl3pPr marL="3600336" indent="0">
              <a:buNone/>
              <a:defRPr sz="7088" b="1"/>
            </a:lvl3pPr>
            <a:lvl4pPr marL="5400504" indent="0">
              <a:buNone/>
              <a:defRPr sz="6299" b="1"/>
            </a:lvl4pPr>
            <a:lvl5pPr marL="7200670" indent="0">
              <a:buNone/>
              <a:defRPr sz="6299" b="1"/>
            </a:lvl5pPr>
            <a:lvl6pPr marL="9000838" indent="0">
              <a:buNone/>
              <a:defRPr sz="6299" b="1"/>
            </a:lvl6pPr>
            <a:lvl7pPr marL="10801006" indent="0">
              <a:buNone/>
              <a:defRPr sz="6299" b="1"/>
            </a:lvl7pPr>
            <a:lvl8pPr marL="12601175" indent="0">
              <a:buNone/>
              <a:defRPr sz="6299" b="1"/>
            </a:lvl8pPr>
            <a:lvl9pPr marL="14401343" indent="0">
              <a:buNone/>
              <a:defRPr sz="6299" b="1"/>
            </a:lvl9pPr>
          </a:lstStyle>
          <a:p>
            <a:pPr lvl="0"/>
            <a:r>
              <a:rPr lang="fr-FR"/>
              <a:t>Cliquez pour modifier les styles du texte du masque</a:t>
            </a:r>
          </a:p>
        </p:txBody>
      </p:sp>
      <p:sp>
        <p:nvSpPr>
          <p:cNvPr id="4" name="Content Placeholder 3"/>
          <p:cNvSpPr>
            <a:spLocks noGrp="1"/>
          </p:cNvSpPr>
          <p:nvPr>
            <p:ph sz="half" idx="2"/>
          </p:nvPr>
        </p:nvSpPr>
        <p:spPr>
          <a:xfrm>
            <a:off x="2479676" y="11966375"/>
            <a:ext cx="15229574" cy="176007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8224869" y="8030669"/>
            <a:ext cx="15304579" cy="3935706"/>
          </a:xfrm>
        </p:spPr>
        <p:txBody>
          <a:bodyPr anchor="b"/>
          <a:lstStyle>
            <a:lvl1pPr marL="0" indent="0">
              <a:buNone/>
              <a:defRPr sz="9451" b="1"/>
            </a:lvl1pPr>
            <a:lvl2pPr marL="1800168" indent="0">
              <a:buNone/>
              <a:defRPr sz="7874" b="1"/>
            </a:lvl2pPr>
            <a:lvl3pPr marL="3600336" indent="0">
              <a:buNone/>
              <a:defRPr sz="7088" b="1"/>
            </a:lvl3pPr>
            <a:lvl4pPr marL="5400504" indent="0">
              <a:buNone/>
              <a:defRPr sz="6299" b="1"/>
            </a:lvl4pPr>
            <a:lvl5pPr marL="7200670" indent="0">
              <a:buNone/>
              <a:defRPr sz="6299" b="1"/>
            </a:lvl5pPr>
            <a:lvl6pPr marL="9000838" indent="0">
              <a:buNone/>
              <a:defRPr sz="6299" b="1"/>
            </a:lvl6pPr>
            <a:lvl7pPr marL="10801006" indent="0">
              <a:buNone/>
              <a:defRPr sz="6299" b="1"/>
            </a:lvl7pPr>
            <a:lvl8pPr marL="12601175" indent="0">
              <a:buNone/>
              <a:defRPr sz="6299" b="1"/>
            </a:lvl8pPr>
            <a:lvl9pPr marL="14401343" indent="0">
              <a:buNone/>
              <a:defRPr sz="6299" b="1"/>
            </a:lvl9pPr>
          </a:lstStyle>
          <a:p>
            <a:pPr lvl="0"/>
            <a:r>
              <a:rPr lang="fr-FR"/>
              <a:t>Cliquez pour modifier les styles du texte du masque</a:t>
            </a:r>
          </a:p>
        </p:txBody>
      </p:sp>
      <p:sp>
        <p:nvSpPr>
          <p:cNvPr id="6" name="Content Placeholder 5"/>
          <p:cNvSpPr>
            <a:spLocks noGrp="1"/>
          </p:cNvSpPr>
          <p:nvPr>
            <p:ph sz="quarter" idx="4"/>
          </p:nvPr>
        </p:nvSpPr>
        <p:spPr>
          <a:xfrm>
            <a:off x="18224869" y="11966375"/>
            <a:ext cx="15304579" cy="176007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1A9479B-86D5-4399-9349-133F90642AAC}" type="datetimeFigureOut">
              <a:rPr lang="en-NL" smtClean="0"/>
              <a:t>10/22/2025</a:t>
            </a:fld>
            <a:endParaRPr lang="en-NL"/>
          </a:p>
        </p:txBody>
      </p:sp>
      <p:sp>
        <p:nvSpPr>
          <p:cNvPr id="8" name="Footer Placeholder 7"/>
          <p:cNvSpPr>
            <a:spLocks noGrp="1"/>
          </p:cNvSpPr>
          <p:nvPr>
            <p:ph type="ftr" sz="quarter" idx="11"/>
          </p:nvPr>
        </p:nvSpPr>
        <p:spPr/>
        <p:txBody>
          <a:bodyPr/>
          <a:lstStyle/>
          <a:p>
            <a:endParaRPr lang="en-NL"/>
          </a:p>
        </p:txBody>
      </p:sp>
      <p:sp>
        <p:nvSpPr>
          <p:cNvPr id="9" name="Slide Number Placeholder 8"/>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1918836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1A9479B-86D5-4399-9349-133F90642AAC}" type="datetimeFigureOut">
              <a:rPr lang="en-NL" smtClean="0"/>
              <a:t>10/22/2025</a:t>
            </a:fld>
            <a:endParaRPr lang="en-NL"/>
          </a:p>
        </p:txBody>
      </p:sp>
      <p:sp>
        <p:nvSpPr>
          <p:cNvPr id="4" name="Footer Placeholder 3"/>
          <p:cNvSpPr>
            <a:spLocks noGrp="1"/>
          </p:cNvSpPr>
          <p:nvPr>
            <p:ph type="ftr" sz="quarter" idx="11"/>
          </p:nvPr>
        </p:nvSpPr>
        <p:spPr/>
        <p:txBody>
          <a:bodyPr/>
          <a:lstStyle/>
          <a:p>
            <a:endParaRPr lang="en-NL"/>
          </a:p>
        </p:txBody>
      </p:sp>
      <p:sp>
        <p:nvSpPr>
          <p:cNvPr id="5" name="Slide Number Placeholder 4"/>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2337298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A9479B-86D5-4399-9349-133F90642AAC}" type="datetimeFigureOut">
              <a:rPr lang="en-NL" smtClean="0"/>
              <a:t>10/22/2025</a:t>
            </a:fld>
            <a:endParaRPr lang="en-NL"/>
          </a:p>
        </p:txBody>
      </p:sp>
      <p:sp>
        <p:nvSpPr>
          <p:cNvPr id="3" name="Footer Placeholder 2"/>
          <p:cNvSpPr>
            <a:spLocks noGrp="1"/>
          </p:cNvSpPr>
          <p:nvPr>
            <p:ph type="ftr" sz="quarter" idx="11"/>
          </p:nvPr>
        </p:nvSpPr>
        <p:spPr/>
        <p:txBody>
          <a:bodyPr/>
          <a:lstStyle/>
          <a:p>
            <a:endParaRPr lang="en-NL"/>
          </a:p>
        </p:txBody>
      </p:sp>
      <p:sp>
        <p:nvSpPr>
          <p:cNvPr id="4" name="Slide Number Placeholder 3"/>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384763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479675" y="2183977"/>
            <a:ext cx="11610853" cy="7643918"/>
          </a:xfrm>
        </p:spPr>
        <p:txBody>
          <a:bodyPr anchor="b"/>
          <a:lstStyle>
            <a:lvl1pPr>
              <a:defRPr sz="12598"/>
            </a:lvl1pPr>
          </a:lstStyle>
          <a:p>
            <a:r>
              <a:rPr lang="fr-FR"/>
              <a:t>Modifiez le style du titre</a:t>
            </a:r>
            <a:endParaRPr lang="en-US" dirty="0"/>
          </a:p>
        </p:txBody>
      </p:sp>
      <p:sp>
        <p:nvSpPr>
          <p:cNvPr id="3" name="Content Placeholder 2"/>
          <p:cNvSpPr>
            <a:spLocks noGrp="1"/>
          </p:cNvSpPr>
          <p:nvPr>
            <p:ph idx="1"/>
          </p:nvPr>
        </p:nvSpPr>
        <p:spPr>
          <a:xfrm>
            <a:off x="15304583" y="4716793"/>
            <a:ext cx="18224866" cy="23280585"/>
          </a:xfrm>
        </p:spPr>
        <p:txBody>
          <a:bodyPr/>
          <a:lstStyle>
            <a:lvl1pPr>
              <a:defRPr sz="12598"/>
            </a:lvl1pPr>
            <a:lvl2pPr>
              <a:defRPr sz="11024"/>
            </a:lvl2pPr>
            <a:lvl3pPr>
              <a:defRPr sz="9451"/>
            </a:lvl3pPr>
            <a:lvl4pPr>
              <a:defRPr sz="7874"/>
            </a:lvl4pPr>
            <a:lvl5pPr>
              <a:defRPr sz="7874"/>
            </a:lvl5pPr>
            <a:lvl6pPr>
              <a:defRPr sz="7874"/>
            </a:lvl6pPr>
            <a:lvl7pPr>
              <a:defRPr sz="7874"/>
            </a:lvl7pPr>
            <a:lvl8pPr>
              <a:defRPr sz="7874"/>
            </a:lvl8pPr>
            <a:lvl9pPr>
              <a:defRPr sz="787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479675" y="9827898"/>
            <a:ext cx="11610853" cy="18207391"/>
          </a:xfrm>
        </p:spPr>
        <p:txBody>
          <a:bodyPr/>
          <a:lstStyle>
            <a:lvl1pPr marL="0" indent="0">
              <a:buNone/>
              <a:defRPr sz="6299"/>
            </a:lvl1pPr>
            <a:lvl2pPr marL="1800168" indent="0">
              <a:buNone/>
              <a:defRPr sz="5514"/>
            </a:lvl2pPr>
            <a:lvl3pPr marL="3600336" indent="0">
              <a:buNone/>
              <a:defRPr sz="4724"/>
            </a:lvl3pPr>
            <a:lvl4pPr marL="5400504" indent="0">
              <a:buNone/>
              <a:defRPr sz="3937"/>
            </a:lvl4pPr>
            <a:lvl5pPr marL="7200670" indent="0">
              <a:buNone/>
              <a:defRPr sz="3937"/>
            </a:lvl5pPr>
            <a:lvl6pPr marL="9000838" indent="0">
              <a:buNone/>
              <a:defRPr sz="3937"/>
            </a:lvl6pPr>
            <a:lvl7pPr marL="10801006" indent="0">
              <a:buNone/>
              <a:defRPr sz="3937"/>
            </a:lvl7pPr>
            <a:lvl8pPr marL="12601175" indent="0">
              <a:buNone/>
              <a:defRPr sz="3937"/>
            </a:lvl8pPr>
            <a:lvl9pPr marL="14401343" indent="0">
              <a:buNone/>
              <a:defRPr sz="393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1A9479B-86D5-4399-9349-133F90642AAC}" type="datetimeFigureOut">
              <a:rPr lang="en-NL" smtClean="0"/>
              <a:t>10/22/2025</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3708686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479675" y="2183977"/>
            <a:ext cx="11610853" cy="7643918"/>
          </a:xfrm>
        </p:spPr>
        <p:txBody>
          <a:bodyPr anchor="b"/>
          <a:lstStyle>
            <a:lvl1pPr>
              <a:defRPr sz="12598"/>
            </a:lvl1pPr>
          </a:lstStyle>
          <a:p>
            <a:r>
              <a:rPr lang="fr-FR"/>
              <a:t>Modifiez le style du titre</a:t>
            </a:r>
            <a:endParaRPr lang="en-US" dirty="0"/>
          </a:p>
        </p:txBody>
      </p:sp>
      <p:sp>
        <p:nvSpPr>
          <p:cNvPr id="3" name="Picture Placeholder 2"/>
          <p:cNvSpPr>
            <a:spLocks noGrp="1" noChangeAspect="1"/>
          </p:cNvSpPr>
          <p:nvPr>
            <p:ph type="pic" idx="1"/>
          </p:nvPr>
        </p:nvSpPr>
        <p:spPr>
          <a:xfrm>
            <a:off x="15304583" y="4716793"/>
            <a:ext cx="18224866" cy="23280585"/>
          </a:xfrm>
        </p:spPr>
        <p:txBody>
          <a:bodyPr anchor="t"/>
          <a:lstStyle>
            <a:lvl1pPr marL="0" indent="0">
              <a:buNone/>
              <a:defRPr sz="12598"/>
            </a:lvl1pPr>
            <a:lvl2pPr marL="1800168" indent="0">
              <a:buNone/>
              <a:defRPr sz="11024"/>
            </a:lvl2pPr>
            <a:lvl3pPr marL="3600336" indent="0">
              <a:buNone/>
              <a:defRPr sz="9451"/>
            </a:lvl3pPr>
            <a:lvl4pPr marL="5400504" indent="0">
              <a:buNone/>
              <a:defRPr sz="7874"/>
            </a:lvl4pPr>
            <a:lvl5pPr marL="7200670" indent="0">
              <a:buNone/>
              <a:defRPr sz="7874"/>
            </a:lvl5pPr>
            <a:lvl6pPr marL="9000838" indent="0">
              <a:buNone/>
              <a:defRPr sz="7874"/>
            </a:lvl6pPr>
            <a:lvl7pPr marL="10801006" indent="0">
              <a:buNone/>
              <a:defRPr sz="7874"/>
            </a:lvl7pPr>
            <a:lvl8pPr marL="12601175" indent="0">
              <a:buNone/>
              <a:defRPr sz="7874"/>
            </a:lvl8pPr>
            <a:lvl9pPr marL="14401343" indent="0">
              <a:buNone/>
              <a:defRPr sz="7874"/>
            </a:lvl9pPr>
          </a:lstStyle>
          <a:p>
            <a:r>
              <a:rPr lang="fr-FR"/>
              <a:t>Cliquez sur l'icône pour ajouter une image</a:t>
            </a:r>
            <a:endParaRPr lang="en-US" dirty="0"/>
          </a:p>
        </p:txBody>
      </p:sp>
      <p:sp>
        <p:nvSpPr>
          <p:cNvPr id="4" name="Text Placeholder 3"/>
          <p:cNvSpPr>
            <a:spLocks noGrp="1"/>
          </p:cNvSpPr>
          <p:nvPr>
            <p:ph type="body" sz="half" idx="2"/>
          </p:nvPr>
        </p:nvSpPr>
        <p:spPr>
          <a:xfrm>
            <a:off x="2479675" y="9827898"/>
            <a:ext cx="11610853" cy="18207391"/>
          </a:xfrm>
        </p:spPr>
        <p:txBody>
          <a:bodyPr/>
          <a:lstStyle>
            <a:lvl1pPr marL="0" indent="0">
              <a:buNone/>
              <a:defRPr sz="6299"/>
            </a:lvl1pPr>
            <a:lvl2pPr marL="1800168" indent="0">
              <a:buNone/>
              <a:defRPr sz="5514"/>
            </a:lvl2pPr>
            <a:lvl3pPr marL="3600336" indent="0">
              <a:buNone/>
              <a:defRPr sz="4724"/>
            </a:lvl3pPr>
            <a:lvl4pPr marL="5400504" indent="0">
              <a:buNone/>
              <a:defRPr sz="3937"/>
            </a:lvl4pPr>
            <a:lvl5pPr marL="7200670" indent="0">
              <a:buNone/>
              <a:defRPr sz="3937"/>
            </a:lvl5pPr>
            <a:lvl6pPr marL="9000838" indent="0">
              <a:buNone/>
              <a:defRPr sz="3937"/>
            </a:lvl6pPr>
            <a:lvl7pPr marL="10801006" indent="0">
              <a:buNone/>
              <a:defRPr sz="3937"/>
            </a:lvl7pPr>
            <a:lvl8pPr marL="12601175" indent="0">
              <a:buNone/>
              <a:defRPr sz="3937"/>
            </a:lvl8pPr>
            <a:lvl9pPr marL="14401343" indent="0">
              <a:buNone/>
              <a:defRPr sz="393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1A9479B-86D5-4399-9349-133F90642AAC}" type="datetimeFigureOut">
              <a:rPr lang="en-NL" smtClean="0"/>
              <a:t>10/22/2025</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C97B2037-7DF7-4836-93E8-63C94B3C2A80}" type="slidenum">
              <a:rPr lang="en-NL" smtClean="0"/>
              <a:t>‹N°›</a:t>
            </a:fld>
            <a:endParaRPr lang="en-NL"/>
          </a:p>
        </p:txBody>
      </p:sp>
    </p:spTree>
    <p:extLst>
      <p:ext uri="{BB962C8B-B14F-4D97-AF65-F5344CB8AC3E}">
        <p14:creationId xmlns:p14="http://schemas.microsoft.com/office/powerpoint/2010/main" val="1606237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4982" y="1744158"/>
            <a:ext cx="31049774" cy="633201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474982" y="8720743"/>
            <a:ext cx="31049774" cy="2078569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474987" y="30363349"/>
            <a:ext cx="8099941" cy="1744148"/>
          </a:xfrm>
          <a:prstGeom prst="rect">
            <a:avLst/>
          </a:prstGeom>
        </p:spPr>
        <p:txBody>
          <a:bodyPr vert="horz" lIns="91440" tIns="45720" rIns="91440" bIns="45720" rtlCol="0" anchor="ctr"/>
          <a:lstStyle>
            <a:lvl1pPr algn="l">
              <a:defRPr sz="4724">
                <a:solidFill>
                  <a:schemeClr val="tx1">
                    <a:tint val="82000"/>
                  </a:schemeClr>
                </a:solidFill>
              </a:defRPr>
            </a:lvl1pPr>
          </a:lstStyle>
          <a:p>
            <a:fld id="{C1A9479B-86D5-4399-9349-133F90642AAC}" type="datetimeFigureOut">
              <a:rPr lang="en-NL" smtClean="0"/>
              <a:t>10/22/2025</a:t>
            </a:fld>
            <a:endParaRPr lang="en-NL"/>
          </a:p>
        </p:txBody>
      </p:sp>
      <p:sp>
        <p:nvSpPr>
          <p:cNvPr id="5" name="Footer Placeholder 4"/>
          <p:cNvSpPr>
            <a:spLocks noGrp="1"/>
          </p:cNvSpPr>
          <p:nvPr>
            <p:ph type="ftr" sz="quarter" idx="3"/>
          </p:nvPr>
        </p:nvSpPr>
        <p:spPr>
          <a:xfrm>
            <a:off x="11924913" y="30363349"/>
            <a:ext cx="12149912" cy="1744148"/>
          </a:xfrm>
          <a:prstGeom prst="rect">
            <a:avLst/>
          </a:prstGeom>
        </p:spPr>
        <p:txBody>
          <a:bodyPr vert="horz" lIns="91440" tIns="45720" rIns="91440" bIns="45720" rtlCol="0" anchor="ctr"/>
          <a:lstStyle>
            <a:lvl1pPr algn="ctr">
              <a:defRPr sz="4724">
                <a:solidFill>
                  <a:schemeClr val="tx1">
                    <a:tint val="82000"/>
                  </a:schemeClr>
                </a:solidFill>
              </a:defRPr>
            </a:lvl1pPr>
          </a:lstStyle>
          <a:p>
            <a:endParaRPr lang="en-NL"/>
          </a:p>
        </p:txBody>
      </p:sp>
      <p:sp>
        <p:nvSpPr>
          <p:cNvPr id="6" name="Slide Number Placeholder 5"/>
          <p:cNvSpPr>
            <a:spLocks noGrp="1"/>
          </p:cNvSpPr>
          <p:nvPr>
            <p:ph type="sldNum" sz="quarter" idx="4"/>
          </p:nvPr>
        </p:nvSpPr>
        <p:spPr>
          <a:xfrm>
            <a:off x="25424820" y="30363349"/>
            <a:ext cx="8099941" cy="1744148"/>
          </a:xfrm>
          <a:prstGeom prst="rect">
            <a:avLst/>
          </a:prstGeom>
        </p:spPr>
        <p:txBody>
          <a:bodyPr vert="horz" lIns="91440" tIns="45720" rIns="91440" bIns="45720" rtlCol="0" anchor="ctr"/>
          <a:lstStyle>
            <a:lvl1pPr algn="r">
              <a:defRPr sz="4724">
                <a:solidFill>
                  <a:schemeClr val="tx1">
                    <a:tint val="82000"/>
                  </a:schemeClr>
                </a:solidFill>
              </a:defRPr>
            </a:lvl1pPr>
          </a:lstStyle>
          <a:p>
            <a:fld id="{C97B2037-7DF7-4836-93E8-63C94B3C2A80}" type="slidenum">
              <a:rPr lang="en-NL" smtClean="0"/>
              <a:t>‹N°›</a:t>
            </a:fld>
            <a:endParaRPr lang="en-NL"/>
          </a:p>
        </p:txBody>
      </p:sp>
    </p:spTree>
    <p:extLst>
      <p:ext uri="{BB962C8B-B14F-4D97-AF65-F5344CB8AC3E}">
        <p14:creationId xmlns:p14="http://schemas.microsoft.com/office/powerpoint/2010/main" val="647849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600336" rtl="0" eaLnBrk="1" latinLnBrk="0" hangingPunct="1">
        <a:lnSpc>
          <a:spcPct val="90000"/>
        </a:lnSpc>
        <a:spcBef>
          <a:spcPct val="0"/>
        </a:spcBef>
        <a:buNone/>
        <a:defRPr sz="17325" kern="1200">
          <a:solidFill>
            <a:schemeClr val="tx1"/>
          </a:solidFill>
          <a:latin typeface="+mj-lt"/>
          <a:ea typeface="+mj-ea"/>
          <a:cs typeface="+mj-cs"/>
        </a:defRPr>
      </a:lvl1pPr>
    </p:titleStyle>
    <p:bodyStyle>
      <a:lvl1pPr marL="900084" indent="-900084" algn="l" defTabSz="3600336" rtl="0" eaLnBrk="1" latinLnBrk="0" hangingPunct="1">
        <a:lnSpc>
          <a:spcPct val="90000"/>
        </a:lnSpc>
        <a:spcBef>
          <a:spcPts val="3937"/>
        </a:spcBef>
        <a:buFont typeface="Arial" panose="020B0604020202020204" pitchFamily="34" charset="0"/>
        <a:buChar char="•"/>
        <a:defRPr sz="11024" kern="1200">
          <a:solidFill>
            <a:schemeClr val="tx1"/>
          </a:solidFill>
          <a:latin typeface="+mn-lt"/>
          <a:ea typeface="+mn-ea"/>
          <a:cs typeface="+mn-cs"/>
        </a:defRPr>
      </a:lvl1pPr>
      <a:lvl2pPr marL="2700252" indent="-900084" algn="l" defTabSz="3600336" rtl="0" eaLnBrk="1" latinLnBrk="0" hangingPunct="1">
        <a:lnSpc>
          <a:spcPct val="90000"/>
        </a:lnSpc>
        <a:spcBef>
          <a:spcPts val="1968"/>
        </a:spcBef>
        <a:buFont typeface="Arial" panose="020B0604020202020204" pitchFamily="34" charset="0"/>
        <a:buChar char="•"/>
        <a:defRPr sz="9451" kern="1200">
          <a:solidFill>
            <a:schemeClr val="tx1"/>
          </a:solidFill>
          <a:latin typeface="+mn-lt"/>
          <a:ea typeface="+mn-ea"/>
          <a:cs typeface="+mn-cs"/>
        </a:defRPr>
      </a:lvl2pPr>
      <a:lvl3pPr marL="4500420" indent="-900084" algn="l" defTabSz="3600336" rtl="0" eaLnBrk="1" latinLnBrk="0" hangingPunct="1">
        <a:lnSpc>
          <a:spcPct val="90000"/>
        </a:lnSpc>
        <a:spcBef>
          <a:spcPts val="1968"/>
        </a:spcBef>
        <a:buFont typeface="Arial" panose="020B0604020202020204" pitchFamily="34" charset="0"/>
        <a:buChar char="•"/>
        <a:defRPr sz="7874" kern="1200">
          <a:solidFill>
            <a:schemeClr val="tx1"/>
          </a:solidFill>
          <a:latin typeface="+mn-lt"/>
          <a:ea typeface="+mn-ea"/>
          <a:cs typeface="+mn-cs"/>
        </a:defRPr>
      </a:lvl3pPr>
      <a:lvl4pPr marL="6300586" indent="-900084" algn="l" defTabSz="3600336" rtl="0" eaLnBrk="1" latinLnBrk="0" hangingPunct="1">
        <a:lnSpc>
          <a:spcPct val="90000"/>
        </a:lnSpc>
        <a:spcBef>
          <a:spcPts val="1968"/>
        </a:spcBef>
        <a:buFont typeface="Arial" panose="020B0604020202020204" pitchFamily="34" charset="0"/>
        <a:buChar char="•"/>
        <a:defRPr sz="7088" kern="1200">
          <a:solidFill>
            <a:schemeClr val="tx1"/>
          </a:solidFill>
          <a:latin typeface="+mn-lt"/>
          <a:ea typeface="+mn-ea"/>
          <a:cs typeface="+mn-cs"/>
        </a:defRPr>
      </a:lvl4pPr>
      <a:lvl5pPr marL="8100754" indent="-900084" algn="l" defTabSz="3600336" rtl="0" eaLnBrk="1" latinLnBrk="0" hangingPunct="1">
        <a:lnSpc>
          <a:spcPct val="90000"/>
        </a:lnSpc>
        <a:spcBef>
          <a:spcPts val="1968"/>
        </a:spcBef>
        <a:buFont typeface="Arial" panose="020B0604020202020204" pitchFamily="34" charset="0"/>
        <a:buChar char="•"/>
        <a:defRPr sz="7088" kern="1200">
          <a:solidFill>
            <a:schemeClr val="tx1"/>
          </a:solidFill>
          <a:latin typeface="+mn-lt"/>
          <a:ea typeface="+mn-ea"/>
          <a:cs typeface="+mn-cs"/>
        </a:defRPr>
      </a:lvl5pPr>
      <a:lvl6pPr marL="9900922" indent="-900084" algn="l" defTabSz="3600336" rtl="0" eaLnBrk="1" latinLnBrk="0" hangingPunct="1">
        <a:lnSpc>
          <a:spcPct val="90000"/>
        </a:lnSpc>
        <a:spcBef>
          <a:spcPts val="1968"/>
        </a:spcBef>
        <a:buFont typeface="Arial" panose="020B0604020202020204" pitchFamily="34" charset="0"/>
        <a:buChar char="•"/>
        <a:defRPr sz="7088" kern="1200">
          <a:solidFill>
            <a:schemeClr val="tx1"/>
          </a:solidFill>
          <a:latin typeface="+mn-lt"/>
          <a:ea typeface="+mn-ea"/>
          <a:cs typeface="+mn-cs"/>
        </a:defRPr>
      </a:lvl6pPr>
      <a:lvl7pPr marL="11701090" indent="-900084" algn="l" defTabSz="3600336" rtl="0" eaLnBrk="1" latinLnBrk="0" hangingPunct="1">
        <a:lnSpc>
          <a:spcPct val="90000"/>
        </a:lnSpc>
        <a:spcBef>
          <a:spcPts val="1968"/>
        </a:spcBef>
        <a:buFont typeface="Arial" panose="020B0604020202020204" pitchFamily="34" charset="0"/>
        <a:buChar char="•"/>
        <a:defRPr sz="7088" kern="1200">
          <a:solidFill>
            <a:schemeClr val="tx1"/>
          </a:solidFill>
          <a:latin typeface="+mn-lt"/>
          <a:ea typeface="+mn-ea"/>
          <a:cs typeface="+mn-cs"/>
        </a:defRPr>
      </a:lvl7pPr>
      <a:lvl8pPr marL="13501259" indent="-900084" algn="l" defTabSz="3600336" rtl="0" eaLnBrk="1" latinLnBrk="0" hangingPunct="1">
        <a:lnSpc>
          <a:spcPct val="90000"/>
        </a:lnSpc>
        <a:spcBef>
          <a:spcPts val="1968"/>
        </a:spcBef>
        <a:buFont typeface="Arial" panose="020B0604020202020204" pitchFamily="34" charset="0"/>
        <a:buChar char="•"/>
        <a:defRPr sz="7088" kern="1200">
          <a:solidFill>
            <a:schemeClr val="tx1"/>
          </a:solidFill>
          <a:latin typeface="+mn-lt"/>
          <a:ea typeface="+mn-ea"/>
          <a:cs typeface="+mn-cs"/>
        </a:defRPr>
      </a:lvl8pPr>
      <a:lvl9pPr marL="15301427" indent="-900084" algn="l" defTabSz="3600336" rtl="0" eaLnBrk="1" latinLnBrk="0" hangingPunct="1">
        <a:lnSpc>
          <a:spcPct val="90000"/>
        </a:lnSpc>
        <a:spcBef>
          <a:spcPts val="1968"/>
        </a:spcBef>
        <a:buFont typeface="Arial" panose="020B0604020202020204" pitchFamily="34" charset="0"/>
        <a:buChar char="•"/>
        <a:defRPr sz="7088" kern="1200">
          <a:solidFill>
            <a:schemeClr val="tx1"/>
          </a:solidFill>
          <a:latin typeface="+mn-lt"/>
          <a:ea typeface="+mn-ea"/>
          <a:cs typeface="+mn-cs"/>
        </a:defRPr>
      </a:lvl9pPr>
    </p:bodyStyle>
    <p:otherStyle>
      <a:defPPr>
        <a:defRPr lang="en-US"/>
      </a:defPPr>
      <a:lvl1pPr marL="0" algn="l" defTabSz="3600336" rtl="0" eaLnBrk="1" latinLnBrk="0" hangingPunct="1">
        <a:defRPr sz="7088" kern="1200">
          <a:solidFill>
            <a:schemeClr val="tx1"/>
          </a:solidFill>
          <a:latin typeface="+mn-lt"/>
          <a:ea typeface="+mn-ea"/>
          <a:cs typeface="+mn-cs"/>
        </a:defRPr>
      </a:lvl1pPr>
      <a:lvl2pPr marL="1800168" algn="l" defTabSz="3600336" rtl="0" eaLnBrk="1" latinLnBrk="0" hangingPunct="1">
        <a:defRPr sz="7088" kern="1200">
          <a:solidFill>
            <a:schemeClr val="tx1"/>
          </a:solidFill>
          <a:latin typeface="+mn-lt"/>
          <a:ea typeface="+mn-ea"/>
          <a:cs typeface="+mn-cs"/>
        </a:defRPr>
      </a:lvl2pPr>
      <a:lvl3pPr marL="3600336" algn="l" defTabSz="3600336" rtl="0" eaLnBrk="1" latinLnBrk="0" hangingPunct="1">
        <a:defRPr sz="7088" kern="1200">
          <a:solidFill>
            <a:schemeClr val="tx1"/>
          </a:solidFill>
          <a:latin typeface="+mn-lt"/>
          <a:ea typeface="+mn-ea"/>
          <a:cs typeface="+mn-cs"/>
        </a:defRPr>
      </a:lvl3pPr>
      <a:lvl4pPr marL="5400504" algn="l" defTabSz="3600336" rtl="0" eaLnBrk="1" latinLnBrk="0" hangingPunct="1">
        <a:defRPr sz="7088" kern="1200">
          <a:solidFill>
            <a:schemeClr val="tx1"/>
          </a:solidFill>
          <a:latin typeface="+mn-lt"/>
          <a:ea typeface="+mn-ea"/>
          <a:cs typeface="+mn-cs"/>
        </a:defRPr>
      </a:lvl4pPr>
      <a:lvl5pPr marL="7200670" algn="l" defTabSz="3600336" rtl="0" eaLnBrk="1" latinLnBrk="0" hangingPunct="1">
        <a:defRPr sz="7088" kern="1200">
          <a:solidFill>
            <a:schemeClr val="tx1"/>
          </a:solidFill>
          <a:latin typeface="+mn-lt"/>
          <a:ea typeface="+mn-ea"/>
          <a:cs typeface="+mn-cs"/>
        </a:defRPr>
      </a:lvl5pPr>
      <a:lvl6pPr marL="9000838" algn="l" defTabSz="3600336" rtl="0" eaLnBrk="1" latinLnBrk="0" hangingPunct="1">
        <a:defRPr sz="7088" kern="1200">
          <a:solidFill>
            <a:schemeClr val="tx1"/>
          </a:solidFill>
          <a:latin typeface="+mn-lt"/>
          <a:ea typeface="+mn-ea"/>
          <a:cs typeface="+mn-cs"/>
        </a:defRPr>
      </a:lvl6pPr>
      <a:lvl7pPr marL="10801006" algn="l" defTabSz="3600336" rtl="0" eaLnBrk="1" latinLnBrk="0" hangingPunct="1">
        <a:defRPr sz="7088" kern="1200">
          <a:solidFill>
            <a:schemeClr val="tx1"/>
          </a:solidFill>
          <a:latin typeface="+mn-lt"/>
          <a:ea typeface="+mn-ea"/>
          <a:cs typeface="+mn-cs"/>
        </a:defRPr>
      </a:lvl7pPr>
      <a:lvl8pPr marL="12601175" algn="l" defTabSz="3600336" rtl="0" eaLnBrk="1" latinLnBrk="0" hangingPunct="1">
        <a:defRPr sz="7088" kern="1200">
          <a:solidFill>
            <a:schemeClr val="tx1"/>
          </a:solidFill>
          <a:latin typeface="+mn-lt"/>
          <a:ea typeface="+mn-ea"/>
          <a:cs typeface="+mn-cs"/>
        </a:defRPr>
      </a:lvl8pPr>
      <a:lvl9pPr marL="14401343" algn="l" defTabSz="3600336" rtl="0" eaLnBrk="1" latinLnBrk="0" hangingPunct="1">
        <a:defRPr sz="70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g"/><Relationship Id="rId5" Type="http://schemas.openxmlformats.org/officeDocument/2006/relationships/image" Target="../media/image3.jpeg"/><Relationship Id="rId15" Type="http://schemas.openxmlformats.org/officeDocument/2006/relationships/image" Target="../media/image13.svg"/><Relationship Id="rId10" Type="http://schemas.openxmlformats.org/officeDocument/2006/relationships/image" Target="../media/image8.tif"/><Relationship Id="rId4" Type="http://schemas.openxmlformats.org/officeDocument/2006/relationships/image" Target="../media/image2.png"/><Relationship Id="rId9" Type="http://schemas.openxmlformats.org/officeDocument/2006/relationships/image" Target="../media/image7.tif"/><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ZoneTexte 59">
            <a:extLst>
              <a:ext uri="{FF2B5EF4-FFF2-40B4-BE49-F238E27FC236}">
                <a16:creationId xmlns:a16="http://schemas.microsoft.com/office/drawing/2014/main" id="{C5FAB665-69D7-6CF4-E5AD-FCB7FE5D9C00}"/>
              </a:ext>
            </a:extLst>
          </p:cNvPr>
          <p:cNvSpPr txBox="1"/>
          <p:nvPr/>
        </p:nvSpPr>
        <p:spPr>
          <a:xfrm>
            <a:off x="937405" y="19743716"/>
            <a:ext cx="29568314" cy="792000"/>
          </a:xfrm>
          <a:prstGeom prst="rect">
            <a:avLst/>
          </a:prstGeom>
          <a:gradFill flip="none" rotWithShape="1">
            <a:gsLst>
              <a:gs pos="100000">
                <a:schemeClr val="bg1"/>
              </a:gs>
              <a:gs pos="75000">
                <a:srgbClr val="E5C783"/>
              </a:gs>
              <a:gs pos="86000">
                <a:srgbClr val="EFDABB"/>
              </a:gs>
              <a:gs pos="64000">
                <a:srgbClr val="DEB476"/>
              </a:gs>
              <a:gs pos="36000">
                <a:srgbClr val="CB8927"/>
              </a:gs>
              <a:gs pos="0">
                <a:srgbClr val="BE7619"/>
              </a:gs>
            </a:gsLst>
            <a:lin ang="0" scaled="1"/>
            <a:tileRect/>
          </a:gradFill>
          <a:effectLst>
            <a:softEdge rad="76200"/>
          </a:effectLst>
        </p:spPr>
        <p:txBody>
          <a:bodyPr wrap="square" rtlCol="0" anchor="ctr">
            <a:spAutoFit/>
          </a:bodyPr>
          <a:lstStyle/>
          <a:p>
            <a:pPr lvl="0"/>
            <a:r>
              <a:rPr lang="fr-BE" sz="3200" b="1" dirty="0">
                <a:solidFill>
                  <a:prstClr val="black"/>
                </a:solidFill>
                <a:latin typeface="+mj-lt"/>
                <a:cs typeface="Leelawadee UI Semilight" panose="020B0402040204020203" pitchFamily="34" charset="-34"/>
              </a:rPr>
              <a:t>  </a:t>
            </a:r>
            <a:endParaRPr lang="fr-BE" sz="3200" b="1" dirty="0">
              <a:solidFill>
                <a:schemeClr val="bg1"/>
              </a:solidFill>
              <a:latin typeface="+mj-lt"/>
              <a:cs typeface="Leelawadee UI Semilight" panose="020B0402040204020203" pitchFamily="34" charset="-34"/>
            </a:endParaRPr>
          </a:p>
        </p:txBody>
      </p:sp>
      <p:sp>
        <p:nvSpPr>
          <p:cNvPr id="59" name="ZoneTexte 58">
            <a:extLst>
              <a:ext uri="{FF2B5EF4-FFF2-40B4-BE49-F238E27FC236}">
                <a16:creationId xmlns:a16="http://schemas.microsoft.com/office/drawing/2014/main" id="{BA756A29-B8DE-5A97-2C9F-D443FE4C9C2D}"/>
              </a:ext>
            </a:extLst>
          </p:cNvPr>
          <p:cNvSpPr txBox="1"/>
          <p:nvPr/>
        </p:nvSpPr>
        <p:spPr>
          <a:xfrm>
            <a:off x="796540" y="10811401"/>
            <a:ext cx="29582145" cy="792000"/>
          </a:xfrm>
          <a:prstGeom prst="rect">
            <a:avLst/>
          </a:prstGeom>
          <a:gradFill flip="none" rotWithShape="1">
            <a:gsLst>
              <a:gs pos="100000">
                <a:schemeClr val="bg1"/>
              </a:gs>
              <a:gs pos="75000">
                <a:srgbClr val="E5C783"/>
              </a:gs>
              <a:gs pos="86000">
                <a:srgbClr val="EFDABB"/>
              </a:gs>
              <a:gs pos="64000">
                <a:srgbClr val="DEB476"/>
              </a:gs>
              <a:gs pos="36000">
                <a:srgbClr val="CB8927"/>
              </a:gs>
              <a:gs pos="0">
                <a:srgbClr val="BE7619"/>
              </a:gs>
            </a:gsLst>
            <a:lin ang="0" scaled="1"/>
            <a:tileRect/>
          </a:gradFill>
          <a:effectLst>
            <a:softEdge rad="76200"/>
          </a:effectLst>
        </p:spPr>
        <p:txBody>
          <a:bodyPr wrap="square" rtlCol="0" anchor="ctr">
            <a:spAutoFit/>
          </a:bodyPr>
          <a:lstStyle/>
          <a:p>
            <a:pPr lvl="0"/>
            <a:r>
              <a:rPr lang="fr-BE" sz="3200" b="1" dirty="0">
                <a:solidFill>
                  <a:prstClr val="black"/>
                </a:solidFill>
                <a:latin typeface="+mj-lt"/>
                <a:cs typeface="Leelawadee UI Semilight" panose="020B0402040204020203" pitchFamily="34" charset="-34"/>
              </a:rPr>
              <a:t>  </a:t>
            </a:r>
            <a:endParaRPr lang="fr-BE" sz="3200" b="1" dirty="0">
              <a:solidFill>
                <a:schemeClr val="bg1"/>
              </a:solidFill>
              <a:latin typeface="+mj-lt"/>
              <a:cs typeface="Leelawadee UI Semilight" panose="020B0402040204020203" pitchFamily="34" charset="-34"/>
            </a:endParaRPr>
          </a:p>
        </p:txBody>
      </p:sp>
      <p:pic>
        <p:nvPicPr>
          <p:cNvPr id="58" name="Image 57" descr="Une image contenant invertébré&#10;&#10;Le contenu généré par l’IA peut être incorrect.">
            <a:extLst>
              <a:ext uri="{FF2B5EF4-FFF2-40B4-BE49-F238E27FC236}">
                <a16:creationId xmlns:a16="http://schemas.microsoft.com/office/drawing/2014/main" id="{35153040-C162-66C3-2D08-4613052DB1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brightnessContrast bright="-7000" contrast="-6000"/>
                    </a14:imgEffect>
                  </a14:imgLayer>
                </a14:imgProps>
              </a:ext>
            </a:extLst>
          </a:blip>
          <a:srcRect l="-148" t="2" r="-150" b="79998"/>
          <a:stretch>
            <a:fillRect/>
          </a:stretch>
        </p:blipFill>
        <p:spPr>
          <a:xfrm>
            <a:off x="0" y="-177158"/>
            <a:ext cx="35999738" cy="5100349"/>
          </a:xfrm>
          <a:prstGeom prst="rect">
            <a:avLst/>
          </a:prstGeom>
          <a:effectLst>
            <a:softEdge rad="419100"/>
          </a:effectLst>
        </p:spPr>
      </p:pic>
      <p:sp>
        <p:nvSpPr>
          <p:cNvPr id="2" name="Title 1">
            <a:extLst>
              <a:ext uri="{FF2B5EF4-FFF2-40B4-BE49-F238E27FC236}">
                <a16:creationId xmlns:a16="http://schemas.microsoft.com/office/drawing/2014/main" id="{BF8E29CF-8297-4DA2-7DC4-3D9D1A12AE40}"/>
              </a:ext>
            </a:extLst>
          </p:cNvPr>
          <p:cNvSpPr>
            <a:spLocks noGrp="1"/>
          </p:cNvSpPr>
          <p:nvPr>
            <p:ph type="ctrTitle"/>
          </p:nvPr>
        </p:nvSpPr>
        <p:spPr>
          <a:xfrm>
            <a:off x="660400" y="390249"/>
            <a:ext cx="34944442" cy="1222999"/>
          </a:xfrm>
        </p:spPr>
        <p:txBody>
          <a:bodyPr>
            <a:noAutofit/>
          </a:bodyPr>
          <a:lstStyle/>
          <a:p>
            <a:r>
              <a:rPr lang="en-US" sz="6600" b="1" dirty="0">
                <a:solidFill>
                  <a:schemeClr val="bg1"/>
                </a:solidFill>
              </a:rPr>
              <a:t>Assimilation of sucrose and its derivates by </a:t>
            </a:r>
            <a:r>
              <a:rPr lang="en-US" sz="6600" b="1" i="1" dirty="0">
                <a:solidFill>
                  <a:schemeClr val="bg1"/>
                </a:solidFill>
              </a:rPr>
              <a:t>Rhodospirillum rubrum </a:t>
            </a:r>
            <a:r>
              <a:rPr lang="en-US" sz="6600" b="1" dirty="0">
                <a:solidFill>
                  <a:schemeClr val="bg1"/>
                </a:solidFill>
              </a:rPr>
              <a:t>and </a:t>
            </a:r>
            <a:r>
              <a:rPr lang="en-US" sz="6600" b="1" i="1" dirty="0" err="1">
                <a:solidFill>
                  <a:schemeClr val="bg1"/>
                </a:solidFill>
              </a:rPr>
              <a:t>Rhodobacter</a:t>
            </a:r>
            <a:r>
              <a:rPr lang="en-US" sz="6600" b="1" i="1" dirty="0">
                <a:solidFill>
                  <a:schemeClr val="bg1"/>
                </a:solidFill>
              </a:rPr>
              <a:t> </a:t>
            </a:r>
            <a:r>
              <a:rPr lang="en-US" sz="6600" b="1" i="1" dirty="0" err="1">
                <a:solidFill>
                  <a:schemeClr val="bg1"/>
                </a:solidFill>
              </a:rPr>
              <a:t>capsulatus</a:t>
            </a:r>
            <a:r>
              <a:rPr lang="en-US" sz="6600" b="1" i="1" dirty="0">
                <a:solidFill>
                  <a:schemeClr val="bg1"/>
                </a:solidFill>
              </a:rPr>
              <a:t> </a:t>
            </a:r>
            <a:endParaRPr lang="en-NL" sz="6200" dirty="0">
              <a:solidFill>
                <a:schemeClr val="bg1"/>
              </a:solidFill>
            </a:endParaRPr>
          </a:p>
        </p:txBody>
      </p:sp>
      <p:sp>
        <p:nvSpPr>
          <p:cNvPr id="4" name="Sous-titre 3">
            <a:extLst>
              <a:ext uri="{FF2B5EF4-FFF2-40B4-BE49-F238E27FC236}">
                <a16:creationId xmlns:a16="http://schemas.microsoft.com/office/drawing/2014/main" id="{03EF4F53-1659-B262-88A4-DBC0DDF71036}"/>
              </a:ext>
            </a:extLst>
          </p:cNvPr>
          <p:cNvSpPr>
            <a:spLocks noGrp="1"/>
          </p:cNvSpPr>
          <p:nvPr>
            <p:ph type="subTitle" idx="1"/>
          </p:nvPr>
        </p:nvSpPr>
        <p:spPr>
          <a:xfrm>
            <a:off x="12077702" y="6381355"/>
            <a:ext cx="22878367" cy="3802388"/>
          </a:xfrm>
          <a:prstGeom prst="rect">
            <a:avLst/>
          </a:prstGeom>
        </p:spPr>
        <p:txBody>
          <a:bodyPr wrap="square">
            <a:spAutoFit/>
          </a:bodyPr>
          <a:lstStyle/>
          <a:p>
            <a:pPr algn="just">
              <a:lnSpc>
                <a:spcPts val="4199"/>
              </a:lnSpc>
            </a:pPr>
            <a:r>
              <a:rPr lang="en-US" sz="2800" dirty="0">
                <a:latin typeface="Verdana" panose="020B0604030504040204" pitchFamily="34" charset="0"/>
                <a:ea typeface="Verdana" panose="020B0604030504040204" pitchFamily="34" charset="0"/>
                <a:cs typeface="Times New Roman" panose="02020603050405020304" pitchFamily="18" charset="0"/>
              </a:rPr>
              <a:t>Global demand for protein has enormously increased in recent years, mainly due to the increase in the world's population and changing diets. This increase in protein demand has a major economic and ecological impact (e.g., importation, deforestation, eutrophication, ...). It is therefore essential to develop new sources of protein that have a lower environmental impact. Nowadays, the production of high-quality microbial protein as a meat substitute and from by-products of the agri-food industries (e.g. molasses) is being explored. In this context, purple non-sulfur bacteria (PNSB) </a:t>
            </a:r>
            <a:r>
              <a:rPr lang="fr-BE" sz="2800" dirty="0">
                <a:latin typeface="Verdana" panose="020B0604030504040204" pitchFamily="34" charset="0"/>
                <a:ea typeface="Verdana" panose="020B0604030504040204" pitchFamily="34" charset="0"/>
              </a:rPr>
              <a:t>show </a:t>
            </a:r>
            <a:r>
              <a:rPr lang="fr-BE" sz="2800" dirty="0" err="1">
                <a:latin typeface="Verdana" panose="020B0604030504040204" pitchFamily="34" charset="0"/>
                <a:ea typeface="Verdana" panose="020B0604030504040204" pitchFamily="34" charset="0"/>
              </a:rPr>
              <a:t>considerable</a:t>
            </a:r>
            <a:r>
              <a:rPr lang="fr-BE" sz="2800" dirty="0">
                <a:latin typeface="Verdana" panose="020B0604030504040204" pitchFamily="34" charset="0"/>
                <a:ea typeface="Verdana" panose="020B0604030504040204" pitchFamily="34" charset="0"/>
              </a:rPr>
              <a:t> </a:t>
            </a:r>
            <a:r>
              <a:rPr lang="fr-BE" sz="2800" dirty="0" err="1">
                <a:latin typeface="Verdana" panose="020B0604030504040204" pitchFamily="34" charset="0"/>
                <a:ea typeface="Verdana" panose="020B0604030504040204" pitchFamily="34" charset="0"/>
              </a:rPr>
              <a:t>advantages</a:t>
            </a:r>
            <a:r>
              <a:rPr lang="en-US" sz="2800" dirty="0">
                <a:latin typeface="Verdana" panose="020B0604030504040204" pitchFamily="34" charset="0"/>
                <a:ea typeface="Verdana" panose="020B0604030504040204" pitchFamily="34" charset="0"/>
                <a:cs typeface="Times New Roman" panose="02020603050405020304" pitchFamily="18" charset="0"/>
              </a:rPr>
              <a:t>. Indeed, their remarkable metabolic versatility makes them capable of converting multiple carbon sources into protein rich biomass. </a:t>
            </a:r>
            <a:endParaRPr lang="fr-BE" sz="2800" dirty="0">
              <a:latin typeface="Verdana" panose="020B0604030504040204" pitchFamily="34" charset="0"/>
              <a:ea typeface="Verdana" panose="020B0604030504040204" pitchFamily="34" charset="0"/>
            </a:endParaRPr>
          </a:p>
        </p:txBody>
      </p:sp>
      <p:sp>
        <p:nvSpPr>
          <p:cNvPr id="5" name="ZoneTexte 4">
            <a:extLst>
              <a:ext uri="{FF2B5EF4-FFF2-40B4-BE49-F238E27FC236}">
                <a16:creationId xmlns:a16="http://schemas.microsoft.com/office/drawing/2014/main" id="{0D8ADE8E-AB78-E314-6B73-5AA3A9867F05}"/>
              </a:ext>
            </a:extLst>
          </p:cNvPr>
          <p:cNvSpPr txBox="1"/>
          <p:nvPr/>
        </p:nvSpPr>
        <p:spPr>
          <a:xfrm>
            <a:off x="753854" y="4966131"/>
            <a:ext cx="17084528" cy="792000"/>
          </a:xfrm>
          <a:prstGeom prst="rect">
            <a:avLst/>
          </a:prstGeom>
          <a:gradFill flip="none" rotWithShape="1">
            <a:gsLst>
              <a:gs pos="92000">
                <a:schemeClr val="bg1"/>
              </a:gs>
              <a:gs pos="64000">
                <a:srgbClr val="E5C783"/>
              </a:gs>
              <a:gs pos="74672">
                <a:srgbClr val="EFDABB"/>
              </a:gs>
              <a:gs pos="54000">
                <a:srgbClr val="DEB476"/>
              </a:gs>
              <a:gs pos="25000">
                <a:srgbClr val="CB8927"/>
              </a:gs>
              <a:gs pos="0">
                <a:srgbClr val="BE7619"/>
              </a:gs>
            </a:gsLst>
            <a:lin ang="0" scaled="1"/>
            <a:tileRect/>
          </a:gradFill>
          <a:effectLst>
            <a:softEdge rad="76200"/>
          </a:effectLst>
        </p:spPr>
        <p:txBody>
          <a:bodyPr wrap="square" rtlCol="0" anchor="ctr">
            <a:spAutoFit/>
          </a:bodyPr>
          <a:lstStyle/>
          <a:p>
            <a:pPr lvl="0"/>
            <a:r>
              <a:rPr lang="fr-BE" sz="3200" b="1" dirty="0">
                <a:solidFill>
                  <a:prstClr val="black"/>
                </a:solidFill>
                <a:latin typeface="+mj-lt"/>
                <a:cs typeface="Leelawadee UI Semilight" panose="020B0402040204020203" pitchFamily="34" charset="-34"/>
              </a:rPr>
              <a:t>  </a:t>
            </a:r>
            <a:endParaRPr lang="fr-BE" sz="3200" b="1" dirty="0">
              <a:solidFill>
                <a:schemeClr val="bg1"/>
              </a:solidFill>
              <a:latin typeface="+mj-lt"/>
              <a:cs typeface="Leelawadee UI Semilight" panose="020B0402040204020203" pitchFamily="34" charset="-34"/>
            </a:endParaRPr>
          </a:p>
        </p:txBody>
      </p:sp>
      <p:sp>
        <p:nvSpPr>
          <p:cNvPr id="7" name="ZoneTexte 6">
            <a:extLst>
              <a:ext uri="{FF2B5EF4-FFF2-40B4-BE49-F238E27FC236}">
                <a16:creationId xmlns:a16="http://schemas.microsoft.com/office/drawing/2014/main" id="{EE00B16C-DBBF-06F0-C1F9-89CAC9BCFA71}"/>
              </a:ext>
            </a:extLst>
          </p:cNvPr>
          <p:cNvSpPr txBox="1"/>
          <p:nvPr/>
        </p:nvSpPr>
        <p:spPr>
          <a:xfrm>
            <a:off x="1194343" y="4850717"/>
            <a:ext cx="15492350" cy="1044000"/>
          </a:xfrm>
          <a:prstGeom prst="rect">
            <a:avLst/>
          </a:prstGeom>
          <a:noFill/>
        </p:spPr>
        <p:txBody>
          <a:bodyPr wrap="square" rtlCol="0">
            <a:spAutoFit/>
          </a:bodyPr>
          <a:lstStyle/>
          <a:p>
            <a:r>
              <a:rPr lang="fr-BE" sz="5402" dirty="0">
                <a:solidFill>
                  <a:schemeClr val="bg1"/>
                </a:solidFill>
                <a:latin typeface="Franklin Gothic Heavy" pitchFamily="34" charset="0"/>
              </a:rPr>
              <a:t>Introduction</a:t>
            </a:r>
          </a:p>
        </p:txBody>
      </p:sp>
      <p:sp>
        <p:nvSpPr>
          <p:cNvPr id="11" name="ZoneTexte 10">
            <a:extLst>
              <a:ext uri="{FF2B5EF4-FFF2-40B4-BE49-F238E27FC236}">
                <a16:creationId xmlns:a16="http://schemas.microsoft.com/office/drawing/2014/main" id="{7E72AEFE-F426-29CB-15A5-DB01D121AC06}"/>
              </a:ext>
            </a:extLst>
          </p:cNvPr>
          <p:cNvSpPr txBox="1"/>
          <p:nvPr/>
        </p:nvSpPr>
        <p:spPr>
          <a:xfrm>
            <a:off x="1137212" y="10687455"/>
            <a:ext cx="20022467" cy="959943"/>
          </a:xfrm>
          <a:prstGeom prst="rect">
            <a:avLst/>
          </a:prstGeom>
          <a:noFill/>
        </p:spPr>
        <p:txBody>
          <a:bodyPr wrap="square" rtlCol="0">
            <a:spAutoFit/>
          </a:bodyPr>
          <a:lstStyle/>
          <a:p>
            <a:r>
              <a:rPr lang="fr-BE" sz="5402" dirty="0" err="1">
                <a:ln w="6350">
                  <a:noFill/>
                </a:ln>
                <a:solidFill>
                  <a:schemeClr val="bg1"/>
                </a:solidFill>
                <a:latin typeface="Franklin Gothic Heavy" pitchFamily="34" charset="0"/>
              </a:rPr>
              <a:t>Trophic</a:t>
            </a:r>
            <a:r>
              <a:rPr lang="fr-BE" sz="5402" dirty="0">
                <a:ln w="6350">
                  <a:noFill/>
                </a:ln>
                <a:solidFill>
                  <a:schemeClr val="bg1"/>
                </a:solidFill>
                <a:latin typeface="Franklin Gothic Heavy" pitchFamily="34" charset="0"/>
              </a:rPr>
              <a:t> </a:t>
            </a:r>
            <a:r>
              <a:rPr lang="fr-BE" sz="5402" dirty="0" err="1">
                <a:ln w="6350">
                  <a:noFill/>
                </a:ln>
                <a:solidFill>
                  <a:schemeClr val="bg1"/>
                </a:solidFill>
                <a:latin typeface="Franklin Gothic Heavy" pitchFamily="34" charset="0"/>
              </a:rPr>
              <a:t>link</a:t>
            </a:r>
            <a:r>
              <a:rPr lang="fr-BE" sz="5402" dirty="0">
                <a:ln w="6350">
                  <a:noFill/>
                </a:ln>
                <a:solidFill>
                  <a:schemeClr val="bg1"/>
                </a:solidFill>
                <a:latin typeface="Franklin Gothic Heavy" pitchFamily="34" charset="0"/>
              </a:rPr>
              <a:t> </a:t>
            </a:r>
            <a:r>
              <a:rPr lang="fr-BE" sz="5402" dirty="0" err="1">
                <a:ln w="6350">
                  <a:noFill/>
                </a:ln>
                <a:solidFill>
                  <a:schemeClr val="bg1"/>
                </a:solidFill>
                <a:latin typeface="Franklin Gothic Heavy" pitchFamily="34" charset="0"/>
              </a:rPr>
              <a:t>between</a:t>
            </a:r>
            <a:r>
              <a:rPr lang="fr-BE" sz="5402" dirty="0">
                <a:ln w="6350">
                  <a:noFill/>
                </a:ln>
                <a:solidFill>
                  <a:schemeClr val="bg1"/>
                </a:solidFill>
                <a:latin typeface="Franklin Gothic Heavy" pitchFamily="34" charset="0"/>
              </a:rPr>
              <a:t> </a:t>
            </a:r>
            <a:r>
              <a:rPr lang="fr-BE" sz="5402" dirty="0" err="1">
                <a:ln w="6350">
                  <a:noFill/>
                </a:ln>
                <a:solidFill>
                  <a:schemeClr val="bg1"/>
                </a:solidFill>
                <a:latin typeface="Franklin Gothic Heavy" pitchFamily="34" charset="0"/>
              </a:rPr>
              <a:t>two</a:t>
            </a:r>
            <a:r>
              <a:rPr lang="fr-BE" sz="5402" dirty="0">
                <a:ln w="6350">
                  <a:noFill/>
                </a:ln>
                <a:solidFill>
                  <a:schemeClr val="bg1"/>
                </a:solidFill>
                <a:latin typeface="Franklin Gothic Heavy" pitchFamily="34" charset="0"/>
              </a:rPr>
              <a:t> </a:t>
            </a:r>
            <a:r>
              <a:rPr lang="en-US" sz="5402" dirty="0">
                <a:solidFill>
                  <a:schemeClr val="bg1"/>
                </a:solidFill>
                <a:latin typeface="Franklin Gothic Heavy" pitchFamily="34" charset="0"/>
              </a:rPr>
              <a:t>purple non-sulfur bacteria</a:t>
            </a:r>
            <a:r>
              <a:rPr lang="fr-BE" sz="5402" dirty="0">
                <a:ln w="6350">
                  <a:noFill/>
                </a:ln>
                <a:solidFill>
                  <a:schemeClr val="bg1"/>
                </a:solidFill>
                <a:latin typeface="Franklin Gothic Heavy" pitchFamily="34" charset="0"/>
              </a:rPr>
              <a:t> </a:t>
            </a:r>
          </a:p>
        </p:txBody>
      </p:sp>
      <p:sp>
        <p:nvSpPr>
          <p:cNvPr id="13" name="ZoneTexte 12">
            <a:extLst>
              <a:ext uri="{FF2B5EF4-FFF2-40B4-BE49-F238E27FC236}">
                <a16:creationId xmlns:a16="http://schemas.microsoft.com/office/drawing/2014/main" id="{0A9E640F-3250-78EA-8622-7B68DAC0C1FE}"/>
              </a:ext>
            </a:extLst>
          </p:cNvPr>
          <p:cNvSpPr txBox="1"/>
          <p:nvPr/>
        </p:nvSpPr>
        <p:spPr>
          <a:xfrm>
            <a:off x="1276745" y="19610332"/>
            <a:ext cx="22145806" cy="923651"/>
          </a:xfrm>
          <a:prstGeom prst="rect">
            <a:avLst/>
          </a:prstGeom>
          <a:noFill/>
        </p:spPr>
        <p:txBody>
          <a:bodyPr wrap="none" rtlCol="0">
            <a:spAutoFit/>
          </a:bodyPr>
          <a:lstStyle/>
          <a:p>
            <a:r>
              <a:rPr lang="fr-BE" sz="5402" dirty="0" err="1">
                <a:ln w="6350">
                  <a:noFill/>
                </a:ln>
                <a:solidFill>
                  <a:schemeClr val="bg1"/>
                </a:solidFill>
                <a:latin typeface="Franklin Gothic Heavy" pitchFamily="34" charset="0"/>
              </a:rPr>
              <a:t>Development</a:t>
            </a:r>
            <a:r>
              <a:rPr lang="fr-BE" sz="5402" dirty="0">
                <a:ln w="6350">
                  <a:noFill/>
                </a:ln>
                <a:solidFill>
                  <a:schemeClr val="bg1"/>
                </a:solidFill>
                <a:latin typeface="Franklin Gothic Heavy" pitchFamily="34" charset="0"/>
              </a:rPr>
              <a:t> of a glucose-</a:t>
            </a:r>
            <a:r>
              <a:rPr lang="fr-BE" sz="5402" dirty="0" err="1">
                <a:ln w="6350">
                  <a:noFill/>
                </a:ln>
                <a:solidFill>
                  <a:schemeClr val="bg1"/>
                </a:solidFill>
                <a:latin typeface="Franklin Gothic Heavy" pitchFamily="34" charset="0"/>
              </a:rPr>
              <a:t>acclimated</a:t>
            </a:r>
            <a:r>
              <a:rPr lang="fr-BE" sz="5402" dirty="0">
                <a:ln w="6350">
                  <a:noFill/>
                </a:ln>
                <a:solidFill>
                  <a:schemeClr val="bg1"/>
                </a:solidFill>
                <a:latin typeface="Franklin Gothic Heavy" pitchFamily="34" charset="0"/>
              </a:rPr>
              <a:t> </a:t>
            </a:r>
            <a:r>
              <a:rPr lang="fr-BE" sz="5402" i="1" dirty="0" err="1">
                <a:ln w="6350">
                  <a:noFill/>
                </a:ln>
                <a:solidFill>
                  <a:schemeClr val="bg1"/>
                </a:solidFill>
                <a:latin typeface="Franklin Gothic Heavy" pitchFamily="34" charset="0"/>
              </a:rPr>
              <a:t>Rhodospirillum</a:t>
            </a:r>
            <a:r>
              <a:rPr lang="fr-BE" sz="5402" i="1" dirty="0">
                <a:ln w="6350">
                  <a:noFill/>
                </a:ln>
                <a:solidFill>
                  <a:schemeClr val="bg1"/>
                </a:solidFill>
                <a:latin typeface="Franklin Gothic Heavy" pitchFamily="34" charset="0"/>
              </a:rPr>
              <a:t> rubrum </a:t>
            </a:r>
            <a:r>
              <a:rPr lang="fr-BE" sz="5402" dirty="0" err="1">
                <a:ln w="6350">
                  <a:noFill/>
                </a:ln>
                <a:solidFill>
                  <a:schemeClr val="bg1"/>
                </a:solidFill>
                <a:latin typeface="Franklin Gothic Heavy" pitchFamily="34" charset="0"/>
              </a:rPr>
              <a:t>strain</a:t>
            </a:r>
            <a:endParaRPr lang="fr-BE" sz="5402" dirty="0">
              <a:ln w="6350">
                <a:noFill/>
              </a:ln>
              <a:solidFill>
                <a:schemeClr val="bg1"/>
              </a:solidFill>
              <a:latin typeface="Franklin Gothic Heavy" pitchFamily="34" charset="0"/>
            </a:endParaRPr>
          </a:p>
        </p:txBody>
      </p:sp>
      <p:sp>
        <p:nvSpPr>
          <p:cNvPr id="16" name="Rectangle à coins arrondis 77">
            <a:extLst>
              <a:ext uri="{FF2B5EF4-FFF2-40B4-BE49-F238E27FC236}">
                <a16:creationId xmlns:a16="http://schemas.microsoft.com/office/drawing/2014/main" id="{19A381B3-38B7-82EA-86E3-24C209231712}"/>
              </a:ext>
            </a:extLst>
          </p:cNvPr>
          <p:cNvSpPr/>
          <p:nvPr/>
        </p:nvSpPr>
        <p:spPr>
          <a:xfrm>
            <a:off x="872742" y="28806964"/>
            <a:ext cx="34181985" cy="2160543"/>
          </a:xfrm>
          <a:prstGeom prst="roundRect">
            <a:avLst>
              <a:gd name="adj" fmla="val 8093"/>
            </a:avLst>
          </a:prstGeom>
          <a:solidFill>
            <a:srgbClr val="FBE3D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ZoneTexte 16">
            <a:extLst>
              <a:ext uri="{FF2B5EF4-FFF2-40B4-BE49-F238E27FC236}">
                <a16:creationId xmlns:a16="http://schemas.microsoft.com/office/drawing/2014/main" id="{916C1E99-C78A-3D4E-D0B8-FC6E9BBA76C4}"/>
              </a:ext>
            </a:extLst>
          </p:cNvPr>
          <p:cNvSpPr txBox="1"/>
          <p:nvPr/>
        </p:nvSpPr>
        <p:spPr>
          <a:xfrm>
            <a:off x="1177541" y="29468212"/>
            <a:ext cx="33675705" cy="1384995"/>
          </a:xfrm>
          <a:prstGeom prst="rect">
            <a:avLst/>
          </a:prstGeom>
          <a:noFill/>
        </p:spPr>
        <p:txBody>
          <a:bodyPr wrap="square" rtlCol="0">
            <a:spAutoFit/>
          </a:bodyPr>
          <a:lstStyle/>
          <a:p>
            <a:pPr algn="just"/>
            <a:r>
              <a:rPr lang="en-US" sz="2800" dirty="0">
                <a:latin typeface="Verdana" panose="020B0604030504040204" pitchFamily="34" charset="0"/>
                <a:ea typeface="Verdana" panose="020B0604030504040204" pitchFamily="34" charset="0"/>
              </a:rPr>
              <a:t>The two strains of PNSB tested here showed </a:t>
            </a:r>
            <a:r>
              <a:rPr lang="en-US" sz="2800" b="1" dirty="0">
                <a:latin typeface="Verdana" panose="020B0604030504040204" pitchFamily="34" charset="0"/>
                <a:ea typeface="Verdana" panose="020B0604030504040204" pitchFamily="34" charset="0"/>
              </a:rPr>
              <a:t>different </a:t>
            </a:r>
            <a:r>
              <a:rPr lang="en-US" sz="2800" b="1" dirty="0" err="1">
                <a:latin typeface="Verdana" panose="020B0604030504040204" pitchFamily="34" charset="0"/>
                <a:ea typeface="Verdana" panose="020B0604030504040204" pitchFamily="34" charset="0"/>
              </a:rPr>
              <a:t>behaviours</a:t>
            </a:r>
            <a:r>
              <a:rPr lang="en-US" sz="2800" b="1" dirty="0">
                <a:latin typeface="Verdana" panose="020B0604030504040204" pitchFamily="34" charset="0"/>
                <a:ea typeface="Verdana" panose="020B0604030504040204" pitchFamily="34" charset="0"/>
              </a:rPr>
              <a:t> </a:t>
            </a:r>
            <a:r>
              <a:rPr lang="en-US" sz="2800" dirty="0">
                <a:latin typeface="Verdana" panose="020B0604030504040204" pitchFamily="34" charset="0"/>
                <a:ea typeface="Verdana" panose="020B0604030504040204" pitchFamily="34" charset="0"/>
              </a:rPr>
              <a:t>in the presence of sucrose and its derivatives. While </a:t>
            </a:r>
            <a:r>
              <a:rPr lang="en-US" sz="2800" i="1" dirty="0">
                <a:latin typeface="Verdana" panose="020B0604030504040204" pitchFamily="34" charset="0"/>
                <a:ea typeface="Verdana" panose="020B0604030504040204" pitchFamily="34" charset="0"/>
              </a:rPr>
              <a:t>Rs. rubrum </a:t>
            </a:r>
            <a:r>
              <a:rPr lang="en-US" sz="2800" dirty="0">
                <a:latin typeface="Verdana" panose="020B0604030504040204" pitchFamily="34" charset="0"/>
                <a:ea typeface="Verdana" panose="020B0604030504040204" pitchFamily="34" charset="0"/>
              </a:rPr>
              <a:t>is unable to assimilate sucrose, </a:t>
            </a:r>
            <a:r>
              <a:rPr lang="en-US" sz="2800" i="1" dirty="0">
                <a:latin typeface="Verdana" panose="020B0604030504040204" pitchFamily="34" charset="0"/>
                <a:ea typeface="Verdana" panose="020B0604030504040204" pitchFamily="34" charset="0"/>
              </a:rPr>
              <a:t>Rh. capsulatus </a:t>
            </a:r>
            <a:r>
              <a:rPr lang="en-US" sz="2800" dirty="0">
                <a:latin typeface="Verdana" panose="020B0604030504040204" pitchFamily="34" charset="0"/>
                <a:ea typeface="Verdana" panose="020B0604030504040204" pitchFamily="34" charset="0"/>
              </a:rPr>
              <a:t>is able to hydrolyse it. Co-cultures showed an </a:t>
            </a:r>
            <a:r>
              <a:rPr lang="en-US" sz="2800" b="1" dirty="0">
                <a:latin typeface="Verdana" panose="020B0604030504040204" pitchFamily="34" charset="0"/>
                <a:ea typeface="Verdana" panose="020B0604030504040204" pitchFamily="34" charset="0"/>
              </a:rPr>
              <a:t>enhanced productivity </a:t>
            </a:r>
            <a:r>
              <a:rPr lang="en-US" sz="2800" dirty="0">
                <a:latin typeface="Verdana" panose="020B0604030504040204" pitchFamily="34" charset="0"/>
                <a:ea typeface="Verdana" panose="020B0604030504040204" pitchFamily="34" charset="0"/>
              </a:rPr>
              <a:t>compared to pure cultures. Besides pure cultures,</a:t>
            </a:r>
            <a:r>
              <a:rPr lang="en-US" sz="2800" b="1" dirty="0">
                <a:latin typeface="Verdana" panose="020B0604030504040204" pitchFamily="34" charset="0"/>
                <a:ea typeface="Verdana" panose="020B0604030504040204" pitchFamily="34" charset="0"/>
              </a:rPr>
              <a:t> co-cultures </a:t>
            </a:r>
            <a:r>
              <a:rPr lang="en-US" sz="2800" dirty="0">
                <a:latin typeface="Verdana" panose="020B0604030504040204" pitchFamily="34" charset="0"/>
                <a:ea typeface="Verdana" panose="020B0604030504040204" pitchFamily="34" charset="0"/>
              </a:rPr>
              <a:t>are of great interest for industrial applications because of their synergic effect. Additionally, a </a:t>
            </a:r>
            <a:r>
              <a:rPr lang="en-US" sz="2800" b="1" dirty="0">
                <a:latin typeface="Verdana" panose="020B0604030504040204" pitchFamily="34" charset="0"/>
                <a:ea typeface="Verdana" panose="020B0604030504040204" pitchFamily="34" charset="0"/>
              </a:rPr>
              <a:t>glucose-acclimated strain </a:t>
            </a:r>
            <a:r>
              <a:rPr lang="en-US" sz="2800" dirty="0">
                <a:latin typeface="Verdana" panose="020B0604030504040204" pitchFamily="34" charset="0"/>
                <a:ea typeface="Verdana" panose="020B0604030504040204" pitchFamily="34" charset="0"/>
              </a:rPr>
              <a:t>of </a:t>
            </a:r>
            <a:r>
              <a:rPr lang="en-US" sz="2800" i="1" dirty="0">
                <a:latin typeface="Verdana" panose="020B0604030504040204" pitchFamily="34" charset="0"/>
                <a:ea typeface="Verdana" panose="020B0604030504040204" pitchFamily="34" charset="0"/>
              </a:rPr>
              <a:t>Rs. rubrum</a:t>
            </a:r>
            <a:r>
              <a:rPr lang="en-US" sz="2800" dirty="0">
                <a:latin typeface="Verdana" panose="020B0604030504040204" pitchFamily="34" charset="0"/>
                <a:ea typeface="Verdana" panose="020B0604030504040204" pitchFamily="34" charset="0"/>
              </a:rPr>
              <a:t> was developed, now exhibiting a glucose assimilation rate similar to that of fructose.</a:t>
            </a:r>
            <a:endParaRPr lang="fr-BE" sz="2800" dirty="0">
              <a:latin typeface="Verdana" panose="020B0604030504040204" pitchFamily="34" charset="0"/>
              <a:ea typeface="Verdana" panose="020B0604030504040204" pitchFamily="34" charset="0"/>
            </a:endParaRPr>
          </a:p>
        </p:txBody>
      </p:sp>
      <p:sp>
        <p:nvSpPr>
          <p:cNvPr id="18" name="ZoneTexte 17">
            <a:extLst>
              <a:ext uri="{FF2B5EF4-FFF2-40B4-BE49-F238E27FC236}">
                <a16:creationId xmlns:a16="http://schemas.microsoft.com/office/drawing/2014/main" id="{3D96E5F9-3522-FE12-803F-827DEDF04CE5}"/>
              </a:ext>
            </a:extLst>
          </p:cNvPr>
          <p:cNvSpPr txBox="1"/>
          <p:nvPr/>
        </p:nvSpPr>
        <p:spPr>
          <a:xfrm>
            <a:off x="3708587" y="28845890"/>
            <a:ext cx="29737997" cy="765792"/>
          </a:xfrm>
          <a:prstGeom prst="rect">
            <a:avLst/>
          </a:prstGeom>
          <a:noFill/>
          <a:ln w="19050">
            <a:noFill/>
          </a:ln>
        </p:spPr>
        <p:txBody>
          <a:bodyPr wrap="square" rtlCol="0">
            <a:spAutoFit/>
          </a:bodyPr>
          <a:lstStyle/>
          <a:p>
            <a:pPr algn="ctr"/>
            <a:r>
              <a:rPr lang="en-GB" sz="4402" dirty="0">
                <a:solidFill>
                  <a:schemeClr val="tx1">
                    <a:lumMod val="95000"/>
                    <a:lumOff val="5000"/>
                  </a:schemeClr>
                </a:solidFill>
                <a:latin typeface="Franklin Gothic Heavy" panose="020B0903020102020204" pitchFamily="34" charset="0"/>
              </a:rPr>
              <a:t>Take-home message</a:t>
            </a:r>
          </a:p>
        </p:txBody>
      </p:sp>
      <p:sp>
        <p:nvSpPr>
          <p:cNvPr id="19" name="Rectangle 18">
            <a:extLst>
              <a:ext uri="{FF2B5EF4-FFF2-40B4-BE49-F238E27FC236}">
                <a16:creationId xmlns:a16="http://schemas.microsoft.com/office/drawing/2014/main" id="{0BF4FB13-F6B4-B4B7-AF48-A44EAA0AC6C5}"/>
              </a:ext>
            </a:extLst>
          </p:cNvPr>
          <p:cNvSpPr/>
          <p:nvPr/>
        </p:nvSpPr>
        <p:spPr>
          <a:xfrm>
            <a:off x="0" y="31509880"/>
            <a:ext cx="35999738" cy="1249770"/>
          </a:xfrm>
          <a:prstGeom prst="rect">
            <a:avLst/>
          </a:prstGeom>
          <a:solidFill>
            <a:srgbClr val="DCA139"/>
          </a:solidFill>
          <a:ln cap="rnd">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1" name="Image 20">
            <a:extLst>
              <a:ext uri="{FF2B5EF4-FFF2-40B4-BE49-F238E27FC236}">
                <a16:creationId xmlns:a16="http://schemas.microsoft.com/office/drawing/2014/main" id="{ED5D49EE-6112-9791-9B7A-9A38799106E3}"/>
              </a:ext>
            </a:extLst>
          </p:cNvPr>
          <p:cNvPicPr>
            <a:picLocks noChangeAspect="1"/>
          </p:cNvPicPr>
          <p:nvPr/>
        </p:nvPicPr>
        <p:blipFill>
          <a:blip r:embed="rId4"/>
          <a:stretch>
            <a:fillRect/>
          </a:stretch>
        </p:blipFill>
        <p:spPr>
          <a:xfrm>
            <a:off x="28158257" y="31635997"/>
            <a:ext cx="2022273" cy="1006887"/>
          </a:xfrm>
          <a:prstGeom prst="rect">
            <a:avLst/>
          </a:prstGeom>
          <a:ln>
            <a:solidFill>
              <a:schemeClr val="tx1"/>
            </a:solidFill>
          </a:ln>
        </p:spPr>
      </p:pic>
      <p:pic>
        <p:nvPicPr>
          <p:cNvPr id="22" name="Image 21" descr="Une image contenant texte, Police, logo, Graphique&#10;&#10;Description générée automatiquement">
            <a:extLst>
              <a:ext uri="{FF2B5EF4-FFF2-40B4-BE49-F238E27FC236}">
                <a16:creationId xmlns:a16="http://schemas.microsoft.com/office/drawing/2014/main" id="{010666F7-D3BA-0AA2-6927-891D73264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9324" y="31656875"/>
            <a:ext cx="3313908" cy="937052"/>
          </a:xfrm>
          <a:prstGeom prst="rect">
            <a:avLst/>
          </a:prstGeom>
          <a:ln>
            <a:solidFill>
              <a:schemeClr val="tx1"/>
            </a:solidFill>
          </a:ln>
        </p:spPr>
      </p:pic>
      <p:sp>
        <p:nvSpPr>
          <p:cNvPr id="30" name="Rectangle 29">
            <a:extLst>
              <a:ext uri="{FF2B5EF4-FFF2-40B4-BE49-F238E27FC236}">
                <a16:creationId xmlns:a16="http://schemas.microsoft.com/office/drawing/2014/main" id="{BAB79CDA-2528-BB72-13A6-55EE7F0B808A}"/>
              </a:ext>
            </a:extLst>
          </p:cNvPr>
          <p:cNvSpPr/>
          <p:nvPr/>
        </p:nvSpPr>
        <p:spPr>
          <a:xfrm>
            <a:off x="554810" y="31480098"/>
            <a:ext cx="23747546" cy="1323439"/>
          </a:xfrm>
          <a:prstGeom prst="rect">
            <a:avLst/>
          </a:prstGeom>
        </p:spPr>
        <p:txBody>
          <a:bodyPr wrap="square">
            <a:spAutoFit/>
          </a:bodyPr>
          <a:lstStyle/>
          <a:p>
            <a:pPr algn="just"/>
            <a:r>
              <a:rPr lang="en-US" sz="2000" b="1" dirty="0"/>
              <a:t>Acknowledgement : </a:t>
            </a:r>
            <a:r>
              <a:rPr lang="en-US" sz="2000" dirty="0"/>
              <a:t>This work was financed by the SPW-EER (Wallonia recovery plan – Win4Excellence, </a:t>
            </a:r>
            <a:r>
              <a:rPr lang="en-US" sz="2000" dirty="0" err="1"/>
              <a:t>FoodWal</a:t>
            </a:r>
            <a:r>
              <a:rPr lang="en-US" sz="2000" dirty="0"/>
              <a:t> agreement N°2210182). Proteomic data acquisition was made possible through the support of the European fund for regional development (FEDER) through the </a:t>
            </a:r>
            <a:r>
              <a:rPr lang="en-US" sz="2000" dirty="0" err="1"/>
              <a:t>Bioprofiling</a:t>
            </a:r>
            <a:r>
              <a:rPr lang="en-US" sz="2000" dirty="0"/>
              <a:t> platform (Prof. R. </a:t>
            </a:r>
            <a:r>
              <a:rPr lang="en-US" sz="2000" dirty="0" err="1"/>
              <a:t>Wattiez</a:t>
            </a:r>
            <a:r>
              <a:rPr lang="en-US" sz="2000" dirty="0"/>
              <a:t>) co-financed by EU and Wallonia. I would like to thank Prof. McKinlay and his team for their kind welcome and support during my ongoing research stay.</a:t>
            </a:r>
          </a:p>
          <a:p>
            <a:pPr algn="just"/>
            <a:r>
              <a:rPr lang="en-US" sz="2000" b="1" dirty="0"/>
              <a:t>Presenting author</a:t>
            </a:r>
            <a:r>
              <a:rPr lang="en-US" sz="2000" dirty="0"/>
              <a:t>: manon.gilson@umons.ac.be  &amp;  </a:t>
            </a:r>
            <a:r>
              <a:rPr lang="en-US" sz="2000" b="1" dirty="0"/>
              <a:t>Corresponding author</a:t>
            </a:r>
            <a:r>
              <a:rPr lang="en-US" sz="2000" dirty="0"/>
              <a:t>: Baptiste.Leroy@umons.ac.be</a:t>
            </a:r>
          </a:p>
        </p:txBody>
      </p:sp>
      <p:sp>
        <p:nvSpPr>
          <p:cNvPr id="33" name="ZoneTexte 32">
            <a:extLst>
              <a:ext uri="{FF2B5EF4-FFF2-40B4-BE49-F238E27FC236}">
                <a16:creationId xmlns:a16="http://schemas.microsoft.com/office/drawing/2014/main" id="{EAA38979-84AD-D013-2E6C-1CDEB1F5292C}"/>
              </a:ext>
            </a:extLst>
          </p:cNvPr>
          <p:cNvSpPr txBox="1"/>
          <p:nvPr/>
        </p:nvSpPr>
        <p:spPr>
          <a:xfrm>
            <a:off x="2691664" y="1980751"/>
            <a:ext cx="30221514" cy="2893677"/>
          </a:xfrm>
          <a:prstGeom prst="rect">
            <a:avLst/>
          </a:prstGeom>
          <a:noFill/>
        </p:spPr>
        <p:txBody>
          <a:bodyPr wrap="square" rtlCol="0">
            <a:spAutoFit/>
          </a:bodyPr>
          <a:lstStyle/>
          <a:p>
            <a:pPr algn="ctr"/>
            <a:r>
              <a:rPr lang="en-GB" sz="5402" dirty="0">
                <a:solidFill>
                  <a:schemeClr val="bg1"/>
                </a:solidFill>
                <a:latin typeface="Times New Roman" panose="02020603050405020304" pitchFamily="18" charset="0"/>
                <a:cs typeface="Times New Roman" panose="02020603050405020304" pitchFamily="18" charset="0"/>
              </a:rPr>
              <a:t>Manon Gilson, Guillaume </a:t>
            </a:r>
            <a:r>
              <a:rPr lang="en-GB" sz="5402" dirty="0" err="1">
                <a:solidFill>
                  <a:schemeClr val="bg1"/>
                </a:solidFill>
                <a:latin typeface="Times New Roman" panose="02020603050405020304" pitchFamily="18" charset="0"/>
                <a:cs typeface="Times New Roman" panose="02020603050405020304" pitchFamily="18" charset="0"/>
              </a:rPr>
              <a:t>Bayon-Vicente</a:t>
            </a:r>
            <a:r>
              <a:rPr lang="en-GB" sz="5402" dirty="0">
                <a:solidFill>
                  <a:schemeClr val="bg1"/>
                </a:solidFill>
                <a:latin typeface="Times New Roman" panose="02020603050405020304" pitchFamily="18" charset="0"/>
                <a:cs typeface="Times New Roman" panose="02020603050405020304" pitchFamily="18" charset="0"/>
              </a:rPr>
              <a:t>, Ruddy </a:t>
            </a:r>
            <a:r>
              <a:rPr lang="en-GB" sz="5402" dirty="0" err="1">
                <a:solidFill>
                  <a:schemeClr val="bg1"/>
                </a:solidFill>
                <a:latin typeface="Times New Roman" panose="02020603050405020304" pitchFamily="18" charset="0"/>
                <a:cs typeface="Times New Roman" panose="02020603050405020304" pitchFamily="18" charset="0"/>
              </a:rPr>
              <a:t>Wattiez</a:t>
            </a:r>
            <a:r>
              <a:rPr lang="en-GB" sz="5402" dirty="0">
                <a:solidFill>
                  <a:schemeClr val="bg1"/>
                </a:solidFill>
                <a:latin typeface="Times New Roman" panose="02020603050405020304" pitchFamily="18" charset="0"/>
                <a:cs typeface="Times New Roman" panose="02020603050405020304" pitchFamily="18" charset="0"/>
              </a:rPr>
              <a:t>, Baptiste Leroy</a:t>
            </a:r>
            <a:endParaRPr lang="en-GB" sz="5402" baseline="30000" dirty="0">
              <a:solidFill>
                <a:schemeClr val="bg1"/>
              </a:solidFill>
              <a:latin typeface="Times New Roman" panose="02020603050405020304" pitchFamily="18" charset="0"/>
              <a:cs typeface="Times New Roman" panose="02020603050405020304" pitchFamily="18" charset="0"/>
            </a:endParaRPr>
          </a:p>
          <a:p>
            <a:pPr algn="ctr"/>
            <a:r>
              <a:rPr lang="fr-BE" sz="4799" dirty="0" err="1">
                <a:solidFill>
                  <a:schemeClr val="bg1"/>
                </a:solidFill>
              </a:rPr>
              <a:t>Proteomics</a:t>
            </a:r>
            <a:r>
              <a:rPr lang="fr-BE" sz="4799" dirty="0">
                <a:solidFill>
                  <a:schemeClr val="bg1"/>
                </a:solidFill>
              </a:rPr>
              <a:t> and </a:t>
            </a:r>
            <a:r>
              <a:rPr lang="fr-BE" sz="4799" dirty="0" err="1">
                <a:solidFill>
                  <a:schemeClr val="bg1"/>
                </a:solidFill>
              </a:rPr>
              <a:t>Microbiology</a:t>
            </a:r>
            <a:r>
              <a:rPr lang="fr-BE" sz="4799" dirty="0">
                <a:solidFill>
                  <a:schemeClr val="bg1"/>
                </a:solidFill>
              </a:rPr>
              <a:t> </a:t>
            </a:r>
            <a:r>
              <a:rPr lang="fr-BE" sz="4799" dirty="0" err="1">
                <a:solidFill>
                  <a:schemeClr val="bg1"/>
                </a:solidFill>
              </a:rPr>
              <a:t>Laboratory</a:t>
            </a:r>
            <a:r>
              <a:rPr lang="fr-BE" sz="4799" dirty="0">
                <a:solidFill>
                  <a:schemeClr val="bg1"/>
                </a:solidFill>
              </a:rPr>
              <a:t>, 7000 Mons, </a:t>
            </a:r>
            <a:r>
              <a:rPr lang="fr-BE" sz="4799" dirty="0" err="1">
                <a:solidFill>
                  <a:schemeClr val="bg1"/>
                </a:solidFill>
              </a:rPr>
              <a:t>Belgium</a:t>
            </a:r>
            <a:endParaRPr lang="fr-BE" sz="4799" dirty="0">
              <a:solidFill>
                <a:schemeClr val="bg1"/>
              </a:solidFill>
            </a:endParaRPr>
          </a:p>
          <a:p>
            <a:pPr algn="ctr"/>
            <a:r>
              <a:rPr lang="en-US" sz="4401" i="1" dirty="0">
                <a:solidFill>
                  <a:schemeClr val="bg1"/>
                </a:solidFill>
              </a:rPr>
              <a:t>Presented as part of a scientific stay in Prof. McKinlay’s laboratory, Indiana University Bloomington</a:t>
            </a:r>
            <a:endParaRPr lang="fr-BE" sz="4401" i="1" dirty="0">
              <a:solidFill>
                <a:schemeClr val="bg1"/>
              </a:solidFill>
            </a:endParaRPr>
          </a:p>
          <a:p>
            <a:pPr algn="ctr"/>
            <a:endParaRPr lang="en-GB" sz="5402" baseline="30000" dirty="0">
              <a:solidFill>
                <a:schemeClr val="bg1"/>
              </a:solidFill>
              <a:latin typeface="Times New Roman" panose="02020603050405020304" pitchFamily="18" charset="0"/>
              <a:cs typeface="Times New Roman" panose="02020603050405020304" pitchFamily="18" charset="0"/>
            </a:endParaRPr>
          </a:p>
        </p:txBody>
      </p:sp>
      <p:cxnSp>
        <p:nvCxnSpPr>
          <p:cNvPr id="32" name="Connecteur droit 31">
            <a:extLst>
              <a:ext uri="{FF2B5EF4-FFF2-40B4-BE49-F238E27FC236}">
                <a16:creationId xmlns:a16="http://schemas.microsoft.com/office/drawing/2014/main" id="{96EE2A6A-9F18-3071-AACB-BC33A7646CB0}"/>
              </a:ext>
            </a:extLst>
          </p:cNvPr>
          <p:cNvCxnSpPr>
            <a:cxnSpLocks/>
          </p:cNvCxnSpPr>
          <p:nvPr/>
        </p:nvCxnSpPr>
        <p:spPr>
          <a:xfrm>
            <a:off x="7389293" y="1858624"/>
            <a:ext cx="21221156" cy="9634"/>
          </a:xfrm>
          <a:prstGeom prst="line">
            <a:avLst/>
          </a:prstGeom>
          <a:ln w="57150">
            <a:solidFill>
              <a:schemeClr val="bg1">
                <a:alpha val="99000"/>
              </a:schemeClr>
            </a:solidFill>
          </a:ln>
        </p:spPr>
        <p:style>
          <a:lnRef idx="1">
            <a:schemeClr val="accent1"/>
          </a:lnRef>
          <a:fillRef idx="0">
            <a:schemeClr val="accent1"/>
          </a:fillRef>
          <a:effectRef idx="0">
            <a:schemeClr val="accent1"/>
          </a:effectRef>
          <a:fontRef idx="minor">
            <a:schemeClr val="tx1"/>
          </a:fontRef>
        </p:style>
      </p:cxnSp>
      <p:pic>
        <p:nvPicPr>
          <p:cNvPr id="42" name="Image 41" descr="Une image contenant texte, nourriture&#10;&#10;Le contenu généré par l’IA peut être incorrect.">
            <a:extLst>
              <a:ext uri="{FF2B5EF4-FFF2-40B4-BE49-F238E27FC236}">
                <a16:creationId xmlns:a16="http://schemas.microsoft.com/office/drawing/2014/main" id="{52E70037-E1D5-7EF2-B1AE-6C93722FD22C}"/>
              </a:ext>
            </a:extLst>
          </p:cNvPr>
          <p:cNvPicPr>
            <a:picLocks noChangeAspect="1"/>
          </p:cNvPicPr>
          <p:nvPr/>
        </p:nvPicPr>
        <p:blipFill>
          <a:blip r:embed="rId6"/>
          <a:srcRect l="2240" t="7535" r="3607" b="1555"/>
          <a:stretch>
            <a:fillRect/>
          </a:stretch>
        </p:blipFill>
        <p:spPr>
          <a:xfrm>
            <a:off x="5633963" y="5851476"/>
            <a:ext cx="6101460" cy="4943260"/>
          </a:xfrm>
          <a:prstGeom prst="rect">
            <a:avLst/>
          </a:prstGeom>
        </p:spPr>
      </p:pic>
      <p:sp>
        <p:nvSpPr>
          <p:cNvPr id="50" name="Rectangle 49">
            <a:extLst>
              <a:ext uri="{FF2B5EF4-FFF2-40B4-BE49-F238E27FC236}">
                <a16:creationId xmlns:a16="http://schemas.microsoft.com/office/drawing/2014/main" id="{DACCBA4A-C16F-5D45-A991-854CF885309D}"/>
              </a:ext>
            </a:extLst>
          </p:cNvPr>
          <p:cNvSpPr/>
          <p:nvPr/>
        </p:nvSpPr>
        <p:spPr>
          <a:xfrm>
            <a:off x="15901405" y="14614387"/>
            <a:ext cx="11080200" cy="2725170"/>
          </a:xfrm>
          <a:prstGeom prst="rect">
            <a:avLst/>
          </a:prstGeom>
        </p:spPr>
        <p:txBody>
          <a:bodyPr wrap="square">
            <a:spAutoFit/>
          </a:bodyPr>
          <a:lstStyle/>
          <a:p>
            <a:pPr algn="just">
              <a:lnSpc>
                <a:spcPts val="4199"/>
              </a:lnSpc>
            </a:pPr>
            <a:r>
              <a:rPr lang="en-US" sz="2800" i="1" dirty="0">
                <a:latin typeface="Verdana" panose="020B0604030504040204" pitchFamily="34" charset="0"/>
                <a:ea typeface="Verdana" panose="020B0604030504040204" pitchFamily="34" charset="0"/>
              </a:rPr>
              <a:t>Rs. rubrum</a:t>
            </a:r>
            <a:r>
              <a:rPr lang="en-US" sz="2800" dirty="0">
                <a:latin typeface="Verdana" panose="020B0604030504040204" pitchFamily="34" charset="0"/>
                <a:ea typeface="Verdana" panose="020B0604030504040204" pitchFamily="34" charset="0"/>
              </a:rPr>
              <a:t> was unable to use sucrose and assimilated fructose and glucose sequentially (Figure 2A), with glucose uptake being significantly slower. In contrast, </a:t>
            </a:r>
            <a:r>
              <a:rPr lang="en-US" sz="2800" i="1" dirty="0">
                <a:latin typeface="Verdana" panose="020B0604030504040204" pitchFamily="34" charset="0"/>
                <a:ea typeface="Verdana" panose="020B0604030504040204" pitchFamily="34" charset="0"/>
              </a:rPr>
              <a:t>Rh. capsulatus</a:t>
            </a:r>
            <a:r>
              <a:rPr lang="en-US" sz="2800" dirty="0">
                <a:latin typeface="Verdana" panose="020B0604030504040204" pitchFamily="34" charset="0"/>
                <a:ea typeface="Verdana" panose="020B0604030504040204" pitchFamily="34" charset="0"/>
              </a:rPr>
              <a:t> could hydrolyze sucrose and assimilated sugars incompletely. </a:t>
            </a:r>
            <a:endParaRPr lang="en-GB" sz="2800" dirty="0">
              <a:latin typeface="Verdana" panose="020B0604030504040204" pitchFamily="34" charset="0"/>
              <a:ea typeface="Verdana" panose="020B0604030504040204" pitchFamily="34" charset="0"/>
              <a:cs typeface="Times New Roman" panose="02020603050405020304" pitchFamily="18" charset="0"/>
            </a:endParaRPr>
          </a:p>
        </p:txBody>
      </p:sp>
      <p:sp>
        <p:nvSpPr>
          <p:cNvPr id="51" name="ZoneTexte 50">
            <a:extLst>
              <a:ext uri="{FF2B5EF4-FFF2-40B4-BE49-F238E27FC236}">
                <a16:creationId xmlns:a16="http://schemas.microsoft.com/office/drawing/2014/main" id="{3601728A-D3F1-D8C4-FEC0-A511BAA82046}"/>
              </a:ext>
            </a:extLst>
          </p:cNvPr>
          <p:cNvSpPr txBox="1"/>
          <p:nvPr/>
        </p:nvSpPr>
        <p:spPr>
          <a:xfrm>
            <a:off x="1931549" y="16294736"/>
            <a:ext cx="12698200" cy="1569660"/>
          </a:xfrm>
          <a:prstGeom prst="rect">
            <a:avLst/>
          </a:prstGeom>
          <a:noFill/>
        </p:spPr>
        <p:txBody>
          <a:bodyPr wrap="square" rtlCol="0">
            <a:spAutoFit/>
          </a:bodyPr>
          <a:lstStyle/>
          <a:p>
            <a:pPr algn="just"/>
            <a:r>
              <a:rPr lang="en-GB" sz="2400" b="1" dirty="0"/>
              <a:t>Figure 2 : </a:t>
            </a:r>
            <a:r>
              <a:rPr lang="en-US" sz="2400" b="1" dirty="0">
                <a:ea typeface="Calibri" panose="020F0502020204030204" pitchFamily="34" charset="0"/>
                <a:cs typeface="Times New Roman" panose="02020603050405020304" pitchFamily="18" charset="0"/>
              </a:rPr>
              <a:t>Monitoring of growth (blue line) of </a:t>
            </a:r>
            <a:r>
              <a:rPr lang="en-US" sz="2400" b="1" i="1" dirty="0">
                <a:ea typeface="Calibri" panose="020F0502020204030204" pitchFamily="34" charset="0"/>
                <a:cs typeface="Times New Roman" panose="02020603050405020304" pitchFamily="18" charset="0"/>
              </a:rPr>
              <a:t>Rhodospirillum rubrum</a:t>
            </a:r>
            <a:r>
              <a:rPr lang="en-US" sz="2400" b="1" dirty="0">
                <a:ea typeface="Calibri" panose="020F0502020204030204" pitchFamily="34" charset="0"/>
                <a:cs typeface="Times New Roman" panose="02020603050405020304" pitchFamily="18" charset="0"/>
              </a:rPr>
              <a:t> (A) and </a:t>
            </a:r>
            <a:r>
              <a:rPr lang="en-US" sz="2400" b="1" i="1" dirty="0">
                <a:ea typeface="Calibri" panose="020F0502020204030204" pitchFamily="34" charset="0"/>
                <a:cs typeface="Times New Roman" panose="02020603050405020304" pitchFamily="18" charset="0"/>
              </a:rPr>
              <a:t>Rhodobacter capsulatus</a:t>
            </a:r>
            <a:r>
              <a:rPr lang="en-US" sz="2400" b="1" dirty="0">
                <a:ea typeface="Calibri" panose="020F0502020204030204" pitchFamily="34" charset="0"/>
                <a:cs typeface="Times New Roman" panose="02020603050405020304" pitchFamily="18" charset="0"/>
              </a:rPr>
              <a:t> (B) cultivated in a sucrose-containing medium, sterilized through autoclave (B). Red, green and orange lines represent the evolution of sucrose, glucose and fructose concentration, respectively. </a:t>
            </a:r>
            <a:r>
              <a:rPr lang="en-US" sz="2400" b="1" i="1" dirty="0">
                <a:ea typeface="Calibri" panose="020F0502020204030204" pitchFamily="34" charset="0"/>
                <a:cs typeface="Times New Roman" panose="02020603050405020304" pitchFamily="18" charset="0"/>
              </a:rPr>
              <a:t>N </a:t>
            </a:r>
            <a:r>
              <a:rPr lang="en-US" sz="2400" b="1" dirty="0">
                <a:ea typeface="Calibri" panose="020F0502020204030204" pitchFamily="34" charset="0"/>
                <a:cs typeface="Times New Roman" panose="02020603050405020304" pitchFamily="18" charset="0"/>
              </a:rPr>
              <a:t>= 5. Results are represented as the mean </a:t>
            </a:r>
            <a:r>
              <a:rPr lang="en-US" sz="2400" b="1" dirty="0">
                <a:ea typeface="Calibri" panose="020F0502020204030204" pitchFamily="34" charset="0"/>
              </a:rPr>
              <a:t>±</a:t>
            </a:r>
            <a:r>
              <a:rPr lang="en-US" sz="2400" b="1" dirty="0">
                <a:ea typeface="Calibri" panose="020F0502020204030204" pitchFamily="34" charset="0"/>
                <a:cs typeface="Times New Roman" panose="02020603050405020304" pitchFamily="18" charset="0"/>
              </a:rPr>
              <a:t> SD.</a:t>
            </a:r>
            <a:endParaRPr lang="en-GB" sz="2400" b="1" dirty="0"/>
          </a:p>
        </p:txBody>
      </p:sp>
      <p:sp>
        <p:nvSpPr>
          <p:cNvPr id="52" name="ZoneTexte 51">
            <a:extLst>
              <a:ext uri="{FF2B5EF4-FFF2-40B4-BE49-F238E27FC236}">
                <a16:creationId xmlns:a16="http://schemas.microsoft.com/office/drawing/2014/main" id="{96ADA1CC-A223-2913-C7A7-935397304445}"/>
              </a:ext>
            </a:extLst>
          </p:cNvPr>
          <p:cNvSpPr txBox="1"/>
          <p:nvPr/>
        </p:nvSpPr>
        <p:spPr>
          <a:xfrm>
            <a:off x="15721565" y="11845981"/>
            <a:ext cx="12275655" cy="2308324"/>
          </a:xfrm>
          <a:prstGeom prst="rect">
            <a:avLst/>
          </a:prstGeom>
          <a:noFill/>
        </p:spPr>
        <p:txBody>
          <a:bodyPr wrap="square" rtlCol="0">
            <a:spAutoFit/>
          </a:bodyPr>
          <a:lstStyle/>
          <a:p>
            <a:pPr algn="just"/>
            <a:r>
              <a:rPr lang="en-GB" sz="2400" b="1" dirty="0"/>
              <a:t>Figure 3 : </a:t>
            </a:r>
            <a:r>
              <a:rPr lang="en-US" sz="2400" b="1" dirty="0">
                <a:ea typeface="Calibri" panose="020F0502020204030204" pitchFamily="34" charset="0"/>
                <a:cs typeface="Times New Roman" panose="02020603050405020304" pitchFamily="18" charset="0"/>
              </a:rPr>
              <a:t>Monitoring of growth (blue line) of co-cultures </a:t>
            </a:r>
            <a:r>
              <a:rPr lang="en-US" sz="2400" b="1" i="1" dirty="0">
                <a:ea typeface="Calibri" panose="020F0502020204030204" pitchFamily="34" charset="0"/>
                <a:cs typeface="Times New Roman" panose="02020603050405020304" pitchFamily="18" charset="0"/>
              </a:rPr>
              <a:t>Rs. rubrum</a:t>
            </a:r>
            <a:r>
              <a:rPr lang="en-US" sz="2400" b="1" dirty="0">
                <a:ea typeface="Calibri" panose="020F0502020204030204" pitchFamily="34" charset="0"/>
                <a:cs typeface="Times New Roman" panose="02020603050405020304" pitchFamily="18" charset="0"/>
              </a:rPr>
              <a:t>/</a:t>
            </a:r>
            <a:r>
              <a:rPr lang="en-US" sz="2400" b="1" i="1" dirty="0">
                <a:ea typeface="Calibri" panose="020F0502020204030204" pitchFamily="34" charset="0"/>
                <a:cs typeface="Times New Roman" panose="02020603050405020304" pitchFamily="18" charset="0"/>
              </a:rPr>
              <a:t>Rh. capsulatus</a:t>
            </a:r>
            <a:r>
              <a:rPr lang="en-US" sz="2400" b="1" dirty="0">
                <a:ea typeface="Calibri" panose="020F0502020204030204" pitchFamily="34" charset="0"/>
                <a:cs typeface="Times New Roman" panose="02020603050405020304" pitchFamily="18" charset="0"/>
              </a:rPr>
              <a:t> grown in a sucrose-containing medium, sterilized through filtration. Red, green and orange lines represent the evolution of sucrose, glucose and fructose concentration, respectively. </a:t>
            </a:r>
            <a:r>
              <a:rPr lang="en-US" sz="2400" b="1" dirty="0"/>
              <a:t>Bar plots represent the proportions of </a:t>
            </a:r>
            <a:r>
              <a:rPr lang="en-US" sz="2400" b="1" i="1" dirty="0"/>
              <a:t>Rs. rubrum</a:t>
            </a:r>
            <a:r>
              <a:rPr lang="en-US" sz="2400" b="1" dirty="0"/>
              <a:t> (black bars) and </a:t>
            </a:r>
            <a:r>
              <a:rPr lang="en-US" sz="2400" b="1" i="1" dirty="0"/>
              <a:t>Rh. capsulatus</a:t>
            </a:r>
            <a:r>
              <a:rPr lang="en-US" sz="2400" b="1" dirty="0"/>
              <a:t> (hatched bars) at different time points. </a:t>
            </a:r>
            <a:r>
              <a:rPr lang="en-US" sz="2400" b="1" i="1" dirty="0">
                <a:ea typeface="Calibri" panose="020F0502020204030204" pitchFamily="34" charset="0"/>
                <a:cs typeface="Times New Roman" panose="02020603050405020304" pitchFamily="18" charset="0"/>
              </a:rPr>
              <a:t>N </a:t>
            </a:r>
            <a:r>
              <a:rPr lang="en-US" sz="2400" b="1" dirty="0">
                <a:ea typeface="Calibri" panose="020F0502020204030204" pitchFamily="34" charset="0"/>
                <a:cs typeface="Times New Roman" panose="02020603050405020304" pitchFamily="18" charset="0"/>
              </a:rPr>
              <a:t>= 5. Results are represented as the mean </a:t>
            </a:r>
            <a:r>
              <a:rPr lang="en-US" sz="2400" b="1" dirty="0">
                <a:ea typeface="Calibri" panose="020F0502020204030204" pitchFamily="34" charset="0"/>
              </a:rPr>
              <a:t>±</a:t>
            </a:r>
            <a:r>
              <a:rPr lang="en-US" sz="2400" b="1" dirty="0">
                <a:ea typeface="Calibri" panose="020F0502020204030204" pitchFamily="34" charset="0"/>
                <a:cs typeface="Times New Roman" panose="02020603050405020304" pitchFamily="18" charset="0"/>
              </a:rPr>
              <a:t> SD.</a:t>
            </a:r>
            <a:endParaRPr lang="en-GB" sz="2400" b="1" dirty="0"/>
          </a:p>
        </p:txBody>
      </p:sp>
      <p:pic>
        <p:nvPicPr>
          <p:cNvPr id="56" name="Image 55" descr="Une image contenant texte, capture d’écran, graphisme, Police&#10;&#10;Le contenu généré par l’IA peut être incorrect.">
            <a:extLst>
              <a:ext uri="{FF2B5EF4-FFF2-40B4-BE49-F238E27FC236}">
                <a16:creationId xmlns:a16="http://schemas.microsoft.com/office/drawing/2014/main" id="{3BBB5C2D-7C1F-F7D4-BA5B-0D5B2EF3C9C6}"/>
              </a:ext>
            </a:extLst>
          </p:cNvPr>
          <p:cNvPicPr>
            <a:picLocks noChangeAspect="1"/>
          </p:cNvPicPr>
          <p:nvPr/>
        </p:nvPicPr>
        <p:blipFill>
          <a:blip r:embed="rId7"/>
          <a:srcRect r="23336" b="7440"/>
          <a:stretch>
            <a:fillRect/>
          </a:stretch>
        </p:blipFill>
        <p:spPr>
          <a:xfrm>
            <a:off x="26704832" y="20501204"/>
            <a:ext cx="8251237" cy="7961377"/>
          </a:xfrm>
          <a:prstGeom prst="rect">
            <a:avLst/>
          </a:prstGeom>
        </p:spPr>
      </p:pic>
      <p:sp>
        <p:nvSpPr>
          <p:cNvPr id="62" name="ZoneTexte 61">
            <a:extLst>
              <a:ext uri="{FF2B5EF4-FFF2-40B4-BE49-F238E27FC236}">
                <a16:creationId xmlns:a16="http://schemas.microsoft.com/office/drawing/2014/main" id="{90BE86DA-EC55-8814-2506-398535455E3A}"/>
              </a:ext>
            </a:extLst>
          </p:cNvPr>
          <p:cNvSpPr txBox="1"/>
          <p:nvPr/>
        </p:nvSpPr>
        <p:spPr>
          <a:xfrm>
            <a:off x="1194343" y="20684778"/>
            <a:ext cx="24809196" cy="3263779"/>
          </a:xfrm>
          <a:prstGeom prst="rect">
            <a:avLst/>
          </a:prstGeom>
          <a:noFill/>
        </p:spPr>
        <p:txBody>
          <a:bodyPr wrap="square">
            <a:spAutoFit/>
          </a:bodyPr>
          <a:lstStyle/>
          <a:p>
            <a:pPr algn="just">
              <a:lnSpc>
                <a:spcPts val="4199"/>
              </a:lnSpc>
            </a:pPr>
            <a:r>
              <a:rPr lang="en-GB" sz="2800" dirty="0">
                <a:latin typeface="Verdana" panose="020B0604030504040204" pitchFamily="34" charset="0"/>
                <a:ea typeface="Verdana" panose="020B0604030504040204" pitchFamily="34" charset="0"/>
                <a:cs typeface="Arial" panose="020B0604020202020204" pitchFamily="34" charset="0"/>
              </a:rPr>
              <a:t>In order to select for glucose assimilation capacity, we exposed </a:t>
            </a:r>
            <a:r>
              <a:rPr lang="en-GB" sz="2800" i="1" dirty="0">
                <a:latin typeface="Verdana" panose="020B0604030504040204" pitchFamily="34" charset="0"/>
                <a:ea typeface="Verdana" panose="020B0604030504040204" pitchFamily="34" charset="0"/>
                <a:cs typeface="Arial" panose="020B0604020202020204" pitchFamily="34" charset="0"/>
              </a:rPr>
              <a:t>Rs. rubrum</a:t>
            </a:r>
            <a:r>
              <a:rPr lang="en-GB" sz="2800" dirty="0">
                <a:latin typeface="Verdana" panose="020B0604030504040204" pitchFamily="34" charset="0"/>
                <a:ea typeface="Verdana" panose="020B0604030504040204" pitchFamily="34" charset="0"/>
                <a:cs typeface="Arial" panose="020B0604020202020204" pitchFamily="34" charset="0"/>
              </a:rPr>
              <a:t> to a medium containing only glucose as carbon source for two months. </a:t>
            </a:r>
            <a:r>
              <a:rPr lang="en-US" sz="2800" dirty="0">
                <a:latin typeface="Verdana" panose="020B0604030504040204" pitchFamily="34" charset="0"/>
                <a:ea typeface="Verdana" panose="020B0604030504040204" pitchFamily="34" charset="0"/>
              </a:rPr>
              <a:t>While the wild-type strain showed no growth on glucose (Figure 4A), the adapted strain, after this period, assimilated glucose as efficiently as fructose (Figure 4B). Genomic and proteomic analyses revealed the involvement of a xylitol assimilation gene cluster, with higher protein abundance in the acclimated strain. Two mutations were found in this cluster, including one in a </a:t>
            </a:r>
            <a:r>
              <a:rPr lang="en-US" sz="2800" dirty="0" err="1">
                <a:latin typeface="Verdana" panose="020B0604030504040204" pitchFamily="34" charset="0"/>
                <a:ea typeface="Verdana" panose="020B0604030504040204" pitchFamily="34" charset="0"/>
              </a:rPr>
              <a:t>LacI</a:t>
            </a:r>
            <a:r>
              <a:rPr lang="en-US" sz="2800" dirty="0">
                <a:latin typeface="Verdana" panose="020B0604030504040204" pitchFamily="34" charset="0"/>
                <a:ea typeface="Verdana" panose="020B0604030504040204" pitchFamily="34" charset="0"/>
              </a:rPr>
              <a:t>-type regulator. We hypothesize that this mutation prevents repression of the cluster, leading to constitutive expression of the xylitol assimilation gene cluster, thus enabling glucose assimilation (Figure 5).</a:t>
            </a:r>
            <a:endParaRPr lang="fr-BE" sz="2800" dirty="0">
              <a:latin typeface="Verdana" panose="020B0604030504040204" pitchFamily="34" charset="0"/>
              <a:ea typeface="Verdana" panose="020B0604030504040204" pitchFamily="34" charset="0"/>
            </a:endParaRPr>
          </a:p>
        </p:txBody>
      </p:sp>
      <p:pic>
        <p:nvPicPr>
          <p:cNvPr id="68" name="Image 67" descr="Une image contenant Police, texte, Graphique, logo&#10;&#10;Le contenu généré par l’IA peut être incorrect.">
            <a:extLst>
              <a:ext uri="{FF2B5EF4-FFF2-40B4-BE49-F238E27FC236}">
                <a16:creationId xmlns:a16="http://schemas.microsoft.com/office/drawing/2014/main" id="{54A60A15-0D9F-FC04-FA9B-695369D081B3}"/>
              </a:ext>
            </a:extLst>
          </p:cNvPr>
          <p:cNvPicPr>
            <a:picLocks noChangeAspect="1"/>
          </p:cNvPicPr>
          <p:nvPr/>
        </p:nvPicPr>
        <p:blipFill>
          <a:blip r:embed="rId8"/>
          <a:stretch>
            <a:fillRect/>
          </a:stretch>
        </p:blipFill>
        <p:spPr>
          <a:xfrm>
            <a:off x="30472134" y="31559114"/>
            <a:ext cx="2044312" cy="1149926"/>
          </a:xfrm>
          <a:prstGeom prst="rect">
            <a:avLst/>
          </a:prstGeom>
        </p:spPr>
      </p:pic>
      <p:sp>
        <p:nvSpPr>
          <p:cNvPr id="27" name="Rectangle 26">
            <a:extLst>
              <a:ext uri="{FF2B5EF4-FFF2-40B4-BE49-F238E27FC236}">
                <a16:creationId xmlns:a16="http://schemas.microsoft.com/office/drawing/2014/main" id="{332B1607-4D87-B75C-5841-3159AC150659}"/>
              </a:ext>
            </a:extLst>
          </p:cNvPr>
          <p:cNvSpPr/>
          <p:nvPr/>
        </p:nvSpPr>
        <p:spPr>
          <a:xfrm>
            <a:off x="1276745" y="17837338"/>
            <a:ext cx="26480320" cy="1647952"/>
          </a:xfrm>
          <a:prstGeom prst="rect">
            <a:avLst/>
          </a:prstGeom>
        </p:spPr>
        <p:txBody>
          <a:bodyPr wrap="square">
            <a:spAutoFit/>
          </a:bodyPr>
          <a:lstStyle/>
          <a:p>
            <a:pPr algn="just">
              <a:lnSpc>
                <a:spcPts val="4199"/>
              </a:lnSpc>
            </a:pPr>
            <a:r>
              <a:rPr lang="en-US" sz="2800" dirty="0">
                <a:latin typeface="Verdana" panose="020B0604030504040204" pitchFamily="34" charset="0"/>
                <a:ea typeface="Verdana" panose="020B0604030504040204" pitchFamily="34" charset="0"/>
              </a:rPr>
              <a:t>When co-cultured, the two strains showed synergistic interactions, resulting in complete sugar assimilation and enhanced productivity (Figure 3). Interestingly, </a:t>
            </a:r>
            <a:r>
              <a:rPr lang="en-US" sz="2800" i="1" dirty="0">
                <a:latin typeface="Verdana" panose="020B0604030504040204" pitchFamily="34" charset="0"/>
                <a:ea typeface="Verdana" panose="020B0604030504040204" pitchFamily="34" charset="0"/>
              </a:rPr>
              <a:t>Rs. rubrum</a:t>
            </a:r>
            <a:r>
              <a:rPr lang="en-US" sz="2800" dirty="0">
                <a:latin typeface="Verdana" panose="020B0604030504040204" pitchFamily="34" charset="0"/>
                <a:ea typeface="Verdana" panose="020B0604030504040204" pitchFamily="34" charset="0"/>
              </a:rPr>
              <a:t> remained in the culture despite sucrose being the only carbon source. Proteomic and medium composition analyses revealed a trophic interaction: </a:t>
            </a:r>
            <a:r>
              <a:rPr lang="en-US" sz="2800" i="1" dirty="0">
                <a:latin typeface="Verdana" panose="020B0604030504040204" pitchFamily="34" charset="0"/>
                <a:ea typeface="Verdana" panose="020B0604030504040204" pitchFamily="34" charset="0"/>
              </a:rPr>
              <a:t>Rh. capsulatus</a:t>
            </a:r>
            <a:r>
              <a:rPr lang="en-US" sz="2800" dirty="0">
                <a:latin typeface="Verdana" panose="020B0604030504040204" pitchFamily="34" charset="0"/>
                <a:ea typeface="Verdana" panose="020B0604030504040204" pitchFamily="34" charset="0"/>
              </a:rPr>
              <a:t> ferments sucrose into organic acids, which are subsequently consumed by </a:t>
            </a:r>
            <a:r>
              <a:rPr lang="en-US" sz="2800" i="1" dirty="0">
                <a:latin typeface="Verdana" panose="020B0604030504040204" pitchFamily="34" charset="0"/>
                <a:ea typeface="Verdana" panose="020B0604030504040204" pitchFamily="34" charset="0"/>
              </a:rPr>
              <a:t>Rs. rubrum</a:t>
            </a:r>
            <a:r>
              <a:rPr lang="en-US" sz="2800" dirty="0">
                <a:latin typeface="Verdana" panose="020B0604030504040204" pitchFamily="34" charset="0"/>
                <a:ea typeface="Verdana" panose="020B0604030504040204" pitchFamily="34" charset="0"/>
              </a:rPr>
              <a:t>.</a:t>
            </a:r>
            <a:endParaRPr lang="fr-BE" sz="2800" dirty="0">
              <a:latin typeface="Verdana" panose="020B0604030504040204" pitchFamily="34" charset="0"/>
              <a:ea typeface="Verdana" panose="020B0604030504040204" pitchFamily="34" charset="0"/>
            </a:endParaRPr>
          </a:p>
        </p:txBody>
      </p:sp>
      <p:pic>
        <p:nvPicPr>
          <p:cNvPr id="29" name="Image 28" descr="Une image contenant léger&#10;&#10;Le contenu généré par l’IA peut être incorrect.">
            <a:extLst>
              <a:ext uri="{FF2B5EF4-FFF2-40B4-BE49-F238E27FC236}">
                <a16:creationId xmlns:a16="http://schemas.microsoft.com/office/drawing/2014/main" id="{51C80F5E-E129-F5BB-840F-85312D8D1670}"/>
              </a:ext>
            </a:extLst>
          </p:cNvPr>
          <p:cNvPicPr>
            <a:picLocks noChangeAspect="1"/>
          </p:cNvPicPr>
          <p:nvPr/>
        </p:nvPicPr>
        <p:blipFill>
          <a:blip r:embed="rId9"/>
          <a:stretch>
            <a:fillRect/>
          </a:stretch>
        </p:blipFill>
        <p:spPr>
          <a:xfrm>
            <a:off x="1819432" y="11552447"/>
            <a:ext cx="12698200" cy="4823538"/>
          </a:xfrm>
          <a:prstGeom prst="rect">
            <a:avLst/>
          </a:prstGeom>
        </p:spPr>
      </p:pic>
      <p:pic>
        <p:nvPicPr>
          <p:cNvPr id="39" name="Image 38" descr="Une image contenant ligne, capture d’écran&#10;&#10;Le contenu généré par l’IA peut être incorrect.">
            <a:extLst>
              <a:ext uri="{FF2B5EF4-FFF2-40B4-BE49-F238E27FC236}">
                <a16:creationId xmlns:a16="http://schemas.microsoft.com/office/drawing/2014/main" id="{552578EB-E90F-73A3-3759-0A2E455DC69F}"/>
              </a:ext>
            </a:extLst>
          </p:cNvPr>
          <p:cNvPicPr>
            <a:picLocks noChangeAspect="1"/>
          </p:cNvPicPr>
          <p:nvPr/>
        </p:nvPicPr>
        <p:blipFill>
          <a:blip r:embed="rId10"/>
          <a:stretch>
            <a:fillRect/>
          </a:stretch>
        </p:blipFill>
        <p:spPr>
          <a:xfrm>
            <a:off x="28289182" y="11372932"/>
            <a:ext cx="6689347" cy="8222258"/>
          </a:xfrm>
          <a:prstGeom prst="rect">
            <a:avLst/>
          </a:prstGeom>
        </p:spPr>
      </p:pic>
      <p:pic>
        <p:nvPicPr>
          <p:cNvPr id="10" name="Image 9" descr="Une image contenant texte, diagramme, ligne, Tracé&#10;&#10;Le contenu généré par l’IA peut être incorrect.">
            <a:extLst>
              <a:ext uri="{FF2B5EF4-FFF2-40B4-BE49-F238E27FC236}">
                <a16:creationId xmlns:a16="http://schemas.microsoft.com/office/drawing/2014/main" id="{48DFBCFF-098E-487B-53C7-A3A2F2247156}"/>
              </a:ext>
            </a:extLst>
          </p:cNvPr>
          <p:cNvPicPr>
            <a:picLocks noChangeAspect="1"/>
          </p:cNvPicPr>
          <p:nvPr/>
        </p:nvPicPr>
        <p:blipFill>
          <a:blip r:embed="rId11"/>
          <a:srcRect b="5882"/>
          <a:stretch>
            <a:fillRect/>
          </a:stretch>
        </p:blipFill>
        <p:spPr>
          <a:xfrm>
            <a:off x="1117600" y="24085770"/>
            <a:ext cx="12832670" cy="4695929"/>
          </a:xfrm>
          <a:prstGeom prst="rect">
            <a:avLst/>
          </a:prstGeom>
        </p:spPr>
      </p:pic>
      <p:sp>
        <p:nvSpPr>
          <p:cNvPr id="66" name="ZoneTexte 65">
            <a:extLst>
              <a:ext uri="{FF2B5EF4-FFF2-40B4-BE49-F238E27FC236}">
                <a16:creationId xmlns:a16="http://schemas.microsoft.com/office/drawing/2014/main" id="{36C31A4B-FACE-5C80-0694-BD485A2F2D06}"/>
              </a:ext>
            </a:extLst>
          </p:cNvPr>
          <p:cNvSpPr txBox="1"/>
          <p:nvPr/>
        </p:nvSpPr>
        <p:spPr>
          <a:xfrm>
            <a:off x="14017003" y="24292940"/>
            <a:ext cx="7399423" cy="2308324"/>
          </a:xfrm>
          <a:prstGeom prst="rect">
            <a:avLst/>
          </a:prstGeom>
          <a:noFill/>
        </p:spPr>
        <p:txBody>
          <a:bodyPr wrap="square" rtlCol="0">
            <a:spAutoFit/>
          </a:bodyPr>
          <a:lstStyle/>
          <a:p>
            <a:pPr algn="just"/>
            <a:r>
              <a:rPr lang="en-GB" sz="2400" b="1" dirty="0"/>
              <a:t>Figure 4 : </a:t>
            </a:r>
            <a:r>
              <a:rPr lang="en-US" sz="2400" b="1" dirty="0"/>
              <a:t>Monitoring of growth of </a:t>
            </a:r>
            <a:r>
              <a:rPr lang="en-US" sz="2400" b="1" i="1" dirty="0"/>
              <a:t>Rs. rubrum</a:t>
            </a:r>
            <a:r>
              <a:rPr lang="en-US" sz="2400" b="1" dirty="0"/>
              <a:t> WT (A) or the glucose-acclimated strain (B) in a medium containing fructose (orange line), glucose (green line) or a mix of fructose and glucose (blue line) as carbon sources. </a:t>
            </a:r>
            <a:r>
              <a:rPr lang="en-US" sz="2400" b="1" i="1" dirty="0"/>
              <a:t>N </a:t>
            </a:r>
            <a:r>
              <a:rPr lang="en-US" sz="2400" b="1" dirty="0"/>
              <a:t>= 3. Results are represented as the mean ± SD. </a:t>
            </a:r>
            <a:endParaRPr lang="en-GB" sz="2400" b="1" dirty="0"/>
          </a:p>
        </p:txBody>
      </p:sp>
      <p:sp>
        <p:nvSpPr>
          <p:cNvPr id="65" name="ZoneTexte 64">
            <a:extLst>
              <a:ext uri="{FF2B5EF4-FFF2-40B4-BE49-F238E27FC236}">
                <a16:creationId xmlns:a16="http://schemas.microsoft.com/office/drawing/2014/main" id="{34B6FA09-C36C-BCE2-2F81-334A67BBF53A}"/>
              </a:ext>
            </a:extLst>
          </p:cNvPr>
          <p:cNvSpPr txBox="1"/>
          <p:nvPr/>
        </p:nvSpPr>
        <p:spPr>
          <a:xfrm>
            <a:off x="18755324" y="26870709"/>
            <a:ext cx="7399423" cy="1569660"/>
          </a:xfrm>
          <a:prstGeom prst="rect">
            <a:avLst/>
          </a:prstGeom>
          <a:noFill/>
        </p:spPr>
        <p:txBody>
          <a:bodyPr wrap="square" rtlCol="0">
            <a:spAutoFit/>
          </a:bodyPr>
          <a:lstStyle/>
          <a:p>
            <a:pPr algn="just"/>
            <a:r>
              <a:rPr lang="en-GB" sz="2400" b="1" dirty="0"/>
              <a:t>Figure 5 : </a:t>
            </a:r>
            <a:r>
              <a:rPr lang="en-US" sz="2400" b="1" dirty="0">
                <a:ea typeface="Aptos" panose="020B0004020202020204" pitchFamily="34" charset="0"/>
                <a:cs typeface="Arial" panose="020B0604020202020204" pitchFamily="34" charset="0"/>
              </a:rPr>
              <a:t>Hypothesis that the missense mutation in the </a:t>
            </a:r>
            <a:r>
              <a:rPr lang="en-US" sz="2400" b="1" dirty="0" err="1">
                <a:ea typeface="Aptos" panose="020B0004020202020204" pitchFamily="34" charset="0"/>
                <a:cs typeface="Arial" panose="020B0604020202020204" pitchFamily="34" charset="0"/>
              </a:rPr>
              <a:t>LacI</a:t>
            </a:r>
            <a:r>
              <a:rPr lang="en-US" sz="2400" b="1" dirty="0">
                <a:ea typeface="Aptos" panose="020B0004020202020204" pitchFamily="34" charset="0"/>
                <a:cs typeface="Arial" panose="020B0604020202020204" pitchFamily="34" charset="0"/>
              </a:rPr>
              <a:t> gene causes the interruption of the transcriptional repression of the gene cluster in the MG strain.</a:t>
            </a:r>
            <a:endParaRPr lang="fr-BE" sz="2400" b="1" dirty="0"/>
          </a:p>
        </p:txBody>
      </p:sp>
      <p:sp>
        <p:nvSpPr>
          <p:cNvPr id="31" name="Flèche : gauche 30">
            <a:extLst>
              <a:ext uri="{FF2B5EF4-FFF2-40B4-BE49-F238E27FC236}">
                <a16:creationId xmlns:a16="http://schemas.microsoft.com/office/drawing/2014/main" id="{A2FFE2CC-D8E3-9BA2-6785-449300E65F03}"/>
              </a:ext>
            </a:extLst>
          </p:cNvPr>
          <p:cNvSpPr/>
          <p:nvPr/>
        </p:nvSpPr>
        <p:spPr>
          <a:xfrm>
            <a:off x="13374740" y="24382521"/>
            <a:ext cx="489612" cy="286351"/>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BE"/>
          </a:p>
        </p:txBody>
      </p:sp>
      <p:sp>
        <p:nvSpPr>
          <p:cNvPr id="34" name="Flèche : gauche 33">
            <a:extLst>
              <a:ext uri="{FF2B5EF4-FFF2-40B4-BE49-F238E27FC236}">
                <a16:creationId xmlns:a16="http://schemas.microsoft.com/office/drawing/2014/main" id="{23E8DB76-8DBE-1D9F-2105-F86D67680147}"/>
              </a:ext>
            </a:extLst>
          </p:cNvPr>
          <p:cNvSpPr/>
          <p:nvPr/>
        </p:nvSpPr>
        <p:spPr>
          <a:xfrm flipH="1">
            <a:off x="26215216" y="26978034"/>
            <a:ext cx="489612" cy="286351"/>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BE"/>
          </a:p>
        </p:txBody>
      </p:sp>
      <p:sp>
        <p:nvSpPr>
          <p:cNvPr id="43" name="Rectangle 42">
            <a:extLst>
              <a:ext uri="{FF2B5EF4-FFF2-40B4-BE49-F238E27FC236}">
                <a16:creationId xmlns:a16="http://schemas.microsoft.com/office/drawing/2014/main" id="{2997E304-A37F-644D-A9C6-85D5FCA195C0}"/>
              </a:ext>
            </a:extLst>
          </p:cNvPr>
          <p:cNvSpPr/>
          <p:nvPr/>
        </p:nvSpPr>
        <p:spPr>
          <a:xfrm>
            <a:off x="491741" y="31051796"/>
            <a:ext cx="34835476" cy="400110"/>
          </a:xfrm>
          <a:prstGeom prst="rect">
            <a:avLst/>
          </a:prstGeom>
        </p:spPr>
        <p:txBody>
          <a:bodyPr wrap="square">
            <a:spAutoFit/>
          </a:bodyPr>
          <a:lstStyle/>
          <a:p>
            <a:r>
              <a:rPr lang="en-US" sz="2000" b="1" dirty="0"/>
              <a:t>References : </a:t>
            </a:r>
            <a:r>
              <a:rPr lang="fr-BE" sz="2000" dirty="0" err="1"/>
              <a:t>Bayon-Vicente</a:t>
            </a:r>
            <a:r>
              <a:rPr lang="fr-BE" sz="2000" dirty="0"/>
              <a:t>, G. et al. </a:t>
            </a:r>
            <a:r>
              <a:rPr lang="fr-BE" sz="2000" i="1" dirty="0" err="1"/>
              <a:t>Metabolic</a:t>
            </a:r>
            <a:r>
              <a:rPr lang="fr-BE" sz="2000" i="1" dirty="0"/>
              <a:t> </a:t>
            </a:r>
            <a:r>
              <a:rPr lang="fr-BE" sz="2000" i="1" dirty="0" err="1"/>
              <a:t>pathways</a:t>
            </a:r>
            <a:r>
              <a:rPr lang="fr-BE" sz="2000" i="1" dirty="0"/>
              <a:t> to </a:t>
            </a:r>
            <a:r>
              <a:rPr lang="fr-BE" sz="2000" i="1" dirty="0" err="1"/>
              <a:t>sustainability</a:t>
            </a:r>
            <a:r>
              <a:rPr lang="fr-BE" sz="2000" i="1" dirty="0"/>
              <a:t>: </a:t>
            </a:r>
            <a:r>
              <a:rPr lang="fr-BE" sz="2000" i="1" dirty="0" err="1"/>
              <a:t>Review</a:t>
            </a:r>
            <a:r>
              <a:rPr lang="fr-BE" sz="2000" i="1" dirty="0"/>
              <a:t> of </a:t>
            </a:r>
            <a:r>
              <a:rPr lang="fr-BE" sz="2000" i="1" dirty="0" err="1"/>
              <a:t>purple</a:t>
            </a:r>
            <a:r>
              <a:rPr lang="fr-BE" sz="2000" i="1" dirty="0"/>
              <a:t> non-</a:t>
            </a:r>
            <a:r>
              <a:rPr lang="fr-BE" sz="2000" i="1" dirty="0" err="1"/>
              <a:t>sulfur</a:t>
            </a:r>
            <a:r>
              <a:rPr lang="fr-BE" sz="2000" i="1" dirty="0"/>
              <a:t> </a:t>
            </a:r>
            <a:r>
              <a:rPr lang="fr-BE" sz="2000" i="1" dirty="0" err="1"/>
              <a:t>bacteria</a:t>
            </a:r>
            <a:r>
              <a:rPr lang="fr-BE" sz="2000" i="1" dirty="0"/>
              <a:t> </a:t>
            </a:r>
            <a:r>
              <a:rPr lang="fr-BE" sz="2000" i="1" dirty="0" err="1"/>
              <a:t>potential</a:t>
            </a:r>
            <a:r>
              <a:rPr lang="fr-BE" sz="2000" i="1" dirty="0"/>
              <a:t> in agri-</a:t>
            </a:r>
            <a:r>
              <a:rPr lang="fr-BE" sz="2000" i="1" dirty="0" err="1"/>
              <a:t>food</a:t>
            </a:r>
            <a:r>
              <a:rPr lang="fr-BE" sz="2000" i="1" dirty="0"/>
              <a:t> </a:t>
            </a:r>
            <a:r>
              <a:rPr lang="fr-BE" sz="2000" i="1" dirty="0" err="1"/>
              <a:t>waste</a:t>
            </a:r>
            <a:r>
              <a:rPr lang="fr-BE" sz="2000" i="1" dirty="0"/>
              <a:t> </a:t>
            </a:r>
            <a:r>
              <a:rPr lang="fr-BE" sz="2000" i="1" dirty="0" err="1"/>
              <a:t>valorization</a:t>
            </a:r>
            <a:r>
              <a:rPr lang="fr-BE" sz="2000" i="1" dirty="0"/>
              <a:t>.</a:t>
            </a:r>
            <a:r>
              <a:rPr lang="fr-BE" sz="2000" dirty="0"/>
              <a:t> Front. </a:t>
            </a:r>
            <a:r>
              <a:rPr lang="fr-BE" sz="2000" dirty="0" err="1"/>
              <a:t>Bioeng</a:t>
            </a:r>
            <a:r>
              <a:rPr lang="fr-BE" sz="2000" dirty="0"/>
              <a:t>. </a:t>
            </a:r>
            <a:r>
              <a:rPr lang="fr-BE" sz="2000" dirty="0" err="1"/>
              <a:t>Biotechnol</a:t>
            </a:r>
            <a:r>
              <a:rPr lang="fr-BE" sz="2000" dirty="0"/>
              <a:t>. 13, 1–24 (2025). </a:t>
            </a:r>
            <a:r>
              <a:rPr lang="en-US" sz="2000" dirty="0"/>
              <a:t>Gibson, M. S. &amp; Wang, C. H. </a:t>
            </a:r>
            <a:r>
              <a:rPr lang="en-US" sz="2000" i="1" dirty="0"/>
              <a:t>Utilization of fructose and glutamate by</a:t>
            </a:r>
            <a:r>
              <a:rPr lang="en-US" sz="2000" dirty="0"/>
              <a:t> </a:t>
            </a:r>
            <a:r>
              <a:rPr lang="en-US" sz="2000" i="1" dirty="0"/>
              <a:t>Rhodospirillum rubrum.</a:t>
            </a:r>
            <a:r>
              <a:rPr lang="en-US" sz="2000" dirty="0"/>
              <a:t> Can. J. </a:t>
            </a:r>
            <a:r>
              <a:rPr lang="en-US" sz="2000" dirty="0" err="1"/>
              <a:t>Microbiol</a:t>
            </a:r>
            <a:r>
              <a:rPr lang="en-US" sz="2000" dirty="0"/>
              <a:t>. 14 (1968).</a:t>
            </a:r>
          </a:p>
        </p:txBody>
      </p:sp>
      <p:sp>
        <p:nvSpPr>
          <p:cNvPr id="44" name="Flèche : gauche 43">
            <a:extLst>
              <a:ext uri="{FF2B5EF4-FFF2-40B4-BE49-F238E27FC236}">
                <a16:creationId xmlns:a16="http://schemas.microsoft.com/office/drawing/2014/main" id="{26E44CDA-A7AD-1F87-3A3D-F62570D2D801}"/>
              </a:ext>
            </a:extLst>
          </p:cNvPr>
          <p:cNvSpPr/>
          <p:nvPr/>
        </p:nvSpPr>
        <p:spPr>
          <a:xfrm flipH="1">
            <a:off x="28177061" y="11943610"/>
            <a:ext cx="489612" cy="286351"/>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BE"/>
          </a:p>
        </p:txBody>
      </p:sp>
      <p:sp>
        <p:nvSpPr>
          <p:cNvPr id="35" name="ZoneTexte 34">
            <a:extLst>
              <a:ext uri="{FF2B5EF4-FFF2-40B4-BE49-F238E27FC236}">
                <a16:creationId xmlns:a16="http://schemas.microsoft.com/office/drawing/2014/main" id="{D2EBAB92-15D9-213E-A5B1-B0F722421634}"/>
              </a:ext>
            </a:extLst>
          </p:cNvPr>
          <p:cNvSpPr txBox="1"/>
          <p:nvPr/>
        </p:nvSpPr>
        <p:spPr>
          <a:xfrm>
            <a:off x="1895632" y="9016033"/>
            <a:ext cx="3451822" cy="1785104"/>
          </a:xfrm>
          <a:prstGeom prst="rect">
            <a:avLst/>
          </a:prstGeom>
          <a:noFill/>
        </p:spPr>
        <p:txBody>
          <a:bodyPr wrap="square" rtlCol="0">
            <a:spAutoFit/>
          </a:bodyPr>
          <a:lstStyle/>
          <a:p>
            <a:pPr algn="just"/>
            <a:r>
              <a:rPr lang="en-GB" sz="2200" b="1" dirty="0"/>
              <a:t>Figure 1 : Circular bioeconomy based on non-</a:t>
            </a:r>
            <a:r>
              <a:rPr lang="en-GB" sz="2200" b="1" dirty="0" err="1"/>
              <a:t>sulfur</a:t>
            </a:r>
            <a:r>
              <a:rPr lang="en-GB" sz="2200" b="1" dirty="0"/>
              <a:t> purple bacteria and co-products from agri-food industries </a:t>
            </a:r>
          </a:p>
        </p:txBody>
      </p:sp>
      <p:pic>
        <p:nvPicPr>
          <p:cNvPr id="12" name="Image 11" descr="Une image contenant texte, capture d’écran&#10;&#10;Le contenu généré par l’IA peut être incorrect.">
            <a:extLst>
              <a:ext uri="{FF2B5EF4-FFF2-40B4-BE49-F238E27FC236}">
                <a16:creationId xmlns:a16="http://schemas.microsoft.com/office/drawing/2014/main" id="{BB241039-2145-CDEA-654F-FE2CD6CE479D}"/>
              </a:ext>
            </a:extLst>
          </p:cNvPr>
          <p:cNvPicPr>
            <a:picLocks noChangeAspect="1"/>
          </p:cNvPicPr>
          <p:nvPr/>
        </p:nvPicPr>
        <p:blipFill>
          <a:blip r:embed="rId12"/>
          <a:srcRect l="21776" t="41398" r="20839" b="9164"/>
          <a:stretch>
            <a:fillRect/>
          </a:stretch>
        </p:blipFill>
        <p:spPr>
          <a:xfrm>
            <a:off x="33137870" y="31528930"/>
            <a:ext cx="1310721" cy="1245226"/>
          </a:xfrm>
          <a:prstGeom prst="rect">
            <a:avLst/>
          </a:prstGeom>
        </p:spPr>
      </p:pic>
      <p:pic>
        <p:nvPicPr>
          <p:cNvPr id="1026" name="Picture 2">
            <a:extLst>
              <a:ext uri="{FF2B5EF4-FFF2-40B4-BE49-F238E27FC236}">
                <a16:creationId xmlns:a16="http://schemas.microsoft.com/office/drawing/2014/main" id="{22FE4DD8-D213-FC6C-B261-6A7EABD404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09227" y="31433824"/>
            <a:ext cx="717719" cy="717719"/>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que 23">
            <a:extLst>
              <a:ext uri="{FF2B5EF4-FFF2-40B4-BE49-F238E27FC236}">
                <a16:creationId xmlns:a16="http://schemas.microsoft.com/office/drawing/2014/main" id="{5D65C5DA-62B5-B39C-61E3-99A7C7041B9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732154" y="1620486"/>
            <a:ext cx="2282892" cy="2883210"/>
          </a:xfrm>
          <a:prstGeom prst="rect">
            <a:avLst/>
          </a:prstGeom>
        </p:spPr>
      </p:pic>
      <p:pic>
        <p:nvPicPr>
          <p:cNvPr id="25" name="Image 24" descr="Une image contenant texte, Police, Graphique, logo&#10;&#10;Description générée automatiquement">
            <a:extLst>
              <a:ext uri="{FF2B5EF4-FFF2-40B4-BE49-F238E27FC236}">
                <a16:creationId xmlns:a16="http://schemas.microsoft.com/office/drawing/2014/main" id="{549F9543-C96B-27F7-13B1-4E773FB6E0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545" y="1697537"/>
            <a:ext cx="2689056" cy="1398213"/>
          </a:xfrm>
          <a:prstGeom prst="rect">
            <a:avLst/>
          </a:prstGeom>
        </p:spPr>
      </p:pic>
      <p:pic>
        <p:nvPicPr>
          <p:cNvPr id="26" name="Image 25">
            <a:extLst>
              <a:ext uri="{FF2B5EF4-FFF2-40B4-BE49-F238E27FC236}">
                <a16:creationId xmlns:a16="http://schemas.microsoft.com/office/drawing/2014/main" id="{6B2085E8-5F59-18BD-984A-6717F4436D83}"/>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6560" y="3355919"/>
            <a:ext cx="2337263" cy="797366"/>
          </a:xfrm>
          <a:prstGeom prst="rect">
            <a:avLst/>
          </a:prstGeom>
        </p:spPr>
      </p:pic>
    </p:spTree>
    <p:extLst>
      <p:ext uri="{BB962C8B-B14F-4D97-AF65-F5344CB8AC3E}">
        <p14:creationId xmlns:p14="http://schemas.microsoft.com/office/powerpoint/2010/main" val="1978303074"/>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igned xmlns="a3a20400-e916-4459-a072-9720fb6b58be" xsi:nil="true"/>
    <lcf76f155ced4ddcb4097134ff3c332f xmlns="a3a20400-e916-4459-a072-9720fb6b58be">
      <Terms xmlns="http://schemas.microsoft.com/office/infopath/2007/PartnerControls"/>
    </lcf76f155ced4ddcb4097134ff3c332f>
    <TaxCatchAll xmlns="0ba34253-0407-4e60-87cb-e7c95d337ce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85AED77E16394F89D4BC089946FAF2" ma:contentTypeVersion="20" ma:contentTypeDescription="Create a new document." ma:contentTypeScope="" ma:versionID="cd80310b0c54bfc3deffc667af1a3b12">
  <xsd:schema xmlns:xsd="http://www.w3.org/2001/XMLSchema" xmlns:xs="http://www.w3.org/2001/XMLSchema" xmlns:p="http://schemas.microsoft.com/office/2006/metadata/properties" xmlns:ns2="a3a20400-e916-4459-a072-9720fb6b58be" xmlns:ns3="0ba34253-0407-4e60-87cb-e7c95d337ce6" targetNamespace="http://schemas.microsoft.com/office/2006/metadata/properties" ma:root="true" ma:fieldsID="6cf31b80d4dd7d81a6cfa916db320c18" ns2:_="" ns3:_="">
    <xsd:import namespace="a3a20400-e916-4459-a072-9720fb6b58be"/>
    <xsd:import namespace="0ba34253-0407-4e60-87cb-e7c95d337c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Signed"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20400-e916-4459-a072-9720fb6b5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Signed" ma:index="18" nillable="true" ma:displayName="Signed" ma:format="Dropdown" ma:internalName="Signed">
      <xsd:simpleType>
        <xsd:union memberTypes="dms:Text">
          <xsd:simpleType>
            <xsd:restriction base="dms:Choice">
              <xsd:enumeration value="SIGNED"/>
              <xsd:enumeration value="NOT SIGNED"/>
            </xsd:restriction>
          </xsd:simpleType>
        </xsd:un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b9d73ba-bbc0-436f-b758-60dcb61a0c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a34253-0407-4e60-87cb-e7c95d337ce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0cf2af0-1be8-4f2a-82fd-fcc863c70cd3}" ma:internalName="TaxCatchAll" ma:showField="CatchAllData" ma:web="0ba34253-0407-4e60-87cb-e7c95d337c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75B885-EC54-481B-B25C-32C4BBF5B24B}">
  <ds:schemaRefs>
    <ds:schemaRef ds:uri="0ba34253-0407-4e60-87cb-e7c95d337ce6"/>
    <ds:schemaRef ds:uri="http://purl.org/dc/dcmitype/"/>
    <ds:schemaRef ds:uri="http://purl.org/dc/term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3a20400-e916-4459-a072-9720fb6b58be"/>
    <ds:schemaRef ds:uri="http://schemas.microsoft.com/office/2006/metadata/properties"/>
  </ds:schemaRefs>
</ds:datastoreItem>
</file>

<file path=customXml/itemProps2.xml><?xml version="1.0" encoding="utf-8"?>
<ds:datastoreItem xmlns:ds="http://schemas.openxmlformats.org/officeDocument/2006/customXml" ds:itemID="{C284F7C7-A9E8-4CB7-B3E8-630B228B0415}">
  <ds:schemaRefs>
    <ds:schemaRef ds:uri="http://schemas.microsoft.com/sharepoint/v3/contenttype/forms"/>
  </ds:schemaRefs>
</ds:datastoreItem>
</file>

<file path=customXml/itemProps3.xml><?xml version="1.0" encoding="utf-8"?>
<ds:datastoreItem xmlns:ds="http://schemas.openxmlformats.org/officeDocument/2006/customXml" ds:itemID="{FC75713A-56AB-4FF4-A9F2-CC9554E883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a20400-e916-4459-a072-9720fb6b58be"/>
    <ds:schemaRef ds:uri="0ba34253-0407-4e60-87cb-e7c95d337c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9543</TotalTime>
  <Words>952</Words>
  <Application>Microsoft Office PowerPoint</Application>
  <PresentationFormat>Personnalisé</PresentationFormat>
  <Paragraphs>24</Paragraphs>
  <Slides>1</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vt:i4>
      </vt:variant>
    </vt:vector>
  </HeadingPairs>
  <TitlesOfParts>
    <vt:vector size="9" baseType="lpstr">
      <vt:lpstr>Aptos</vt:lpstr>
      <vt:lpstr>Aptos Display</vt:lpstr>
      <vt:lpstr>Arial</vt:lpstr>
      <vt:lpstr>Calibri</vt:lpstr>
      <vt:lpstr>Franklin Gothic Heavy</vt:lpstr>
      <vt:lpstr>Times New Roman</vt:lpstr>
      <vt:lpstr>Verdana</vt:lpstr>
      <vt:lpstr>Office Theme</vt:lpstr>
      <vt:lpstr>Assimilation of sucrose and its derivates by Rhodospirillum rubrum and Rhodobacter capsulatus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Petra Ucenic</dc:creator>
  <cp:lastModifiedBy>Manon GILSON</cp:lastModifiedBy>
  <cp:revision>4</cp:revision>
  <cp:lastPrinted>2025-07-07T09:05:40Z</cp:lastPrinted>
  <dcterms:created xsi:type="dcterms:W3CDTF">2025-06-09T13:13:38Z</dcterms:created>
  <dcterms:modified xsi:type="dcterms:W3CDTF">2025-10-23T21:15:26Z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0x0101001F85AED77E16394F89D4BC089946FAF2</vt:lpwstr>
  </property>
  <property fmtid="{D5CDD505-2E9C-101B-9397-08002B2CF9AE}" pid="3" name="MediaServiceImageTags">
    <vt:lpwstr/>
  </property>
</Properties>
</file>